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81" r:id="rId2"/>
    <p:sldId id="305" r:id="rId3"/>
    <p:sldId id="304" r:id="rId4"/>
    <p:sldId id="303" r:id="rId5"/>
    <p:sldId id="302" r:id="rId6"/>
    <p:sldId id="283" r:id="rId7"/>
    <p:sldId id="299" r:id="rId8"/>
    <p:sldId id="284" r:id="rId9"/>
    <p:sldId id="285" r:id="rId10"/>
    <p:sldId id="277" r:id="rId11"/>
    <p:sldId id="280" r:id="rId12"/>
    <p:sldId id="279" r:id="rId13"/>
    <p:sldId id="307" r:id="rId14"/>
    <p:sldId id="308" r:id="rId15"/>
    <p:sldId id="309" r:id="rId16"/>
    <p:sldId id="310" r:id="rId17"/>
    <p:sldId id="312" r:id="rId18"/>
    <p:sldId id="311" r:id="rId19"/>
    <p:sldId id="306" r:id="rId20"/>
    <p:sldId id="313" r:id="rId21"/>
    <p:sldId id="301" r:id="rId22"/>
  </p:sldIdLst>
  <p:sldSz cx="12526963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99"/>
    <a:srgbClr val="5938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26" y="-96"/>
      </p:cViewPr>
      <p:guideLst>
        <p:guide orient="horz" pos="2160"/>
        <p:guide pos="39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754AD4E7-BCF3-4B29-AC20-CAF8CF4016AB}" type="datetimeFigureOut">
              <a:rPr lang="en-US"/>
              <a:pPr>
                <a:defRPr/>
              </a:pPr>
              <a:t>20/8/2020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8450" y="685800"/>
            <a:ext cx="62611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E122211C-9BCB-48FF-A894-4B84C5E70C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908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9522" y="2130426"/>
            <a:ext cx="10647919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9045" y="3886200"/>
            <a:ext cx="8768874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841449-9E49-4074-8680-33A8FE03E4D2}" type="datetimeFigureOut">
              <a:rPr lang="en-US"/>
              <a:pPr>
                <a:defRPr/>
              </a:pPr>
              <a:t>20/8/2020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ACDFAA-37CD-419D-8052-7ED8822734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592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12F499-4F96-4DB4-A9D8-306AF3CF5895}" type="datetimeFigureOut">
              <a:rPr lang="en-US"/>
              <a:pPr>
                <a:defRPr/>
              </a:pPr>
              <a:t>20/8/2020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CBA53B-B963-4FE6-B93A-56A10B869E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09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82048" y="274639"/>
            <a:ext cx="2818567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6348" y="274639"/>
            <a:ext cx="8246917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A7BBB9-8545-476D-B552-B3341314AF07}" type="datetimeFigureOut">
              <a:rPr lang="en-US"/>
              <a:pPr>
                <a:defRPr/>
              </a:pPr>
              <a:t>20/8/2020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40C9F5-145E-4E36-9E89-1F08B4A338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125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FDE40-56E3-45F0-88B3-F4DDB03D4B9F}" type="datetimeFigureOut">
              <a:rPr lang="en-US"/>
              <a:pPr>
                <a:defRPr/>
              </a:pPr>
              <a:t>20/8/2020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6B976-493E-4995-9E8B-9DB08F0AB9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947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544" y="4406901"/>
            <a:ext cx="1064791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9544" y="2906713"/>
            <a:ext cx="1064791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CB1C8E-9321-4FCF-99F4-30C4F668F274}" type="datetimeFigureOut">
              <a:rPr lang="en-US"/>
              <a:pPr>
                <a:defRPr/>
              </a:pPr>
              <a:t>20/8/2020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D3FF21-E800-4460-A7C1-D5088D5B05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54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6348" y="1600201"/>
            <a:ext cx="553274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7873" y="1600201"/>
            <a:ext cx="553274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5E1F26-2ADC-4B03-B6CA-2C82C7B153D9}" type="datetimeFigureOut">
              <a:rPr lang="en-US"/>
              <a:pPr>
                <a:defRPr/>
              </a:pPr>
              <a:t>20/8/2020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09B434-CB3D-44E5-910D-B08DA34863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4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6348" y="1535113"/>
            <a:ext cx="5534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348" y="2174875"/>
            <a:ext cx="5534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524" y="1535113"/>
            <a:ext cx="553709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524" y="2174875"/>
            <a:ext cx="553709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36E51D-F419-4A67-AC8F-DF85D5445AA6}" type="datetimeFigureOut">
              <a:rPr lang="en-US"/>
              <a:pPr>
                <a:defRPr/>
              </a:pPr>
              <a:t>20/8/2020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BD1CFA-AB84-4D5E-9609-C75ABACB52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09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3826AE-05FF-4C57-9112-DBFC2F2353C9}" type="datetimeFigureOut">
              <a:rPr lang="en-US"/>
              <a:pPr>
                <a:defRPr/>
              </a:pPr>
              <a:t>20/8/2020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D2F97A-6521-40EE-BCCD-FD93969AAA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059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3BC748-F875-4161-B9EB-6FAC98342293}" type="datetimeFigureOut">
              <a:rPr lang="en-US"/>
              <a:pPr>
                <a:defRPr/>
              </a:pPr>
              <a:t>20/8/2020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92F657-471D-463B-B2B5-E8D9FCA4FC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26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349" y="273050"/>
            <a:ext cx="412128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7695" y="273051"/>
            <a:ext cx="700292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6349" y="1435101"/>
            <a:ext cx="412128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FD13B3-766B-4DF0-9534-3985E7FC915D}" type="datetimeFigureOut">
              <a:rPr lang="en-US"/>
              <a:pPr>
                <a:defRPr/>
              </a:pPr>
              <a:t>20/8/2020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4AE5CB-F7D0-49AA-8D49-9302A47FA9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27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5372" y="4800600"/>
            <a:ext cx="751617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55372" y="612775"/>
            <a:ext cx="7516178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55372" y="5367338"/>
            <a:ext cx="751617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965A51-219B-49FA-8D78-E89DDA1851E8}" type="datetimeFigureOut">
              <a:rPr lang="en-US"/>
              <a:pPr>
                <a:defRPr/>
              </a:pPr>
              <a:t>20/8/2020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559216-4CA6-49A6-A63C-01492A091F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030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7063" y="274638"/>
            <a:ext cx="112728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7063" y="1600200"/>
            <a:ext cx="1127283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7063" y="6356350"/>
            <a:ext cx="29225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0EE7527-C65A-4AA5-98AC-0D832CD00505}" type="datetimeFigureOut">
              <a:rPr lang="en-US"/>
              <a:pPr>
                <a:defRPr/>
              </a:pPr>
              <a:t>20/8/2020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79900" y="6356350"/>
            <a:ext cx="39671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77313" y="6356350"/>
            <a:ext cx="29225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6675C4F-0CFC-4620-A13E-967EEBDE9B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" y="100447"/>
            <a:ext cx="10896599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" y="1552575"/>
            <a:ext cx="2637111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8481" y="2209800"/>
            <a:ext cx="61722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>
                <a:solidFill>
                  <a:srgbClr val="002060"/>
                </a:solidFill>
              </a:rPr>
              <a:t>a</a:t>
            </a:r>
            <a:r>
              <a:rPr lang="en-US" sz="2400" b="1" smtClean="0">
                <a:solidFill>
                  <a:srgbClr val="002060"/>
                </a:solidFill>
              </a:rPr>
              <a:t>  Read the introduction to the article. In pairs, anwer the questions:</a:t>
            </a:r>
          </a:p>
          <a:p>
            <a:pPr algn="just"/>
            <a:r>
              <a:rPr lang="en-US" sz="2400" b="1" smtClean="0">
                <a:solidFill>
                  <a:srgbClr val="002060"/>
                </a:solidFill>
              </a:rPr>
              <a:t>1  What are these tests?</a:t>
            </a:r>
          </a:p>
          <a:p>
            <a:pPr algn="just"/>
            <a:endParaRPr lang="en-US" sz="2400" b="1">
              <a:solidFill>
                <a:srgbClr val="002060"/>
              </a:solidFill>
            </a:endParaRPr>
          </a:p>
          <a:p>
            <a:pPr algn="just"/>
            <a:r>
              <a:rPr lang="en-US" sz="2400" b="1" smtClean="0">
                <a:solidFill>
                  <a:srgbClr val="002060"/>
                </a:solidFill>
              </a:rPr>
              <a:t>2  Do you think they are good ones?</a:t>
            </a:r>
          </a:p>
          <a:p>
            <a:pPr algn="just"/>
            <a:r>
              <a:rPr lang="en-US" sz="2400" b="1" smtClean="0">
                <a:solidFill>
                  <a:srgbClr val="002060"/>
                </a:solidFill>
              </a:rPr>
              <a:t>  </a:t>
            </a:r>
          </a:p>
          <a:p>
            <a:pPr algn="just"/>
            <a:r>
              <a:rPr lang="en-US" sz="2400" b="1" smtClean="0">
                <a:solidFill>
                  <a:srgbClr val="002060"/>
                </a:solidFill>
              </a:rPr>
              <a:t>3 Which city o you think will be the friendliest/ most unfriendly?</a:t>
            </a:r>
          </a:p>
          <a:p>
            <a:pPr algn="just"/>
            <a:r>
              <a:rPr lang="en-US" sz="2400" b="1" i="1" smtClean="0">
                <a:solidFill>
                  <a:srgbClr val="FF0000"/>
                </a:solidFill>
              </a:rPr>
              <a:t>New York was the</a:t>
            </a:r>
            <a:r>
              <a:rPr lang="en-US" sz="2400" b="1" i="1">
                <a:solidFill>
                  <a:srgbClr val="FF0000"/>
                </a:solidFill>
              </a:rPr>
              <a:t> </a:t>
            </a:r>
            <a:r>
              <a:rPr lang="en-US" sz="2400" b="1" i="1" smtClean="0">
                <a:solidFill>
                  <a:srgbClr val="FF0000"/>
                </a:solidFill>
              </a:rPr>
              <a:t>friendliest and London was the most unfriendly.</a:t>
            </a:r>
            <a:endParaRPr lang="en-US" sz="2400" b="1" i="1">
              <a:solidFill>
                <a:srgbClr val="FF0000"/>
              </a:solidFill>
            </a:endParaRPr>
          </a:p>
          <a:p>
            <a:pPr algn="just"/>
            <a:endParaRPr lang="en-US" sz="2400" b="1">
              <a:solidFill>
                <a:srgbClr val="002060"/>
              </a:solidFill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081" y="1243447"/>
            <a:ext cx="4724400" cy="5462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962025" y="430213"/>
            <a:ext cx="11023600" cy="153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Char char="Ø"/>
              <a:defRPr/>
            </a:pPr>
            <a:r>
              <a:rPr lang="en-US" sz="4000" b="1" kern="0" smtClean="0">
                <a:solidFill>
                  <a:srgbClr val="0070C0"/>
                </a:solidFill>
                <a:latin typeface="+mj-lt"/>
              </a:rPr>
              <a:t> </a:t>
            </a:r>
            <a:r>
              <a:rPr lang="tr-TR" sz="4000" b="1" kern="0" smtClean="0">
                <a:solidFill>
                  <a:srgbClr val="0070C0"/>
                </a:solidFill>
                <a:latin typeface="+mj-lt"/>
              </a:rPr>
              <a:t>If an adjective</a:t>
            </a:r>
            <a:r>
              <a:rPr lang="en-US" sz="4000" b="1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tr-TR" b="1" smtClean="0">
                <a:solidFill>
                  <a:srgbClr val="FF0000"/>
                </a:solidFill>
                <a:latin typeface="+mj-lt"/>
              </a:rPr>
              <a:t>(one </a:t>
            </a:r>
            <a:r>
              <a:rPr lang="tr-TR" b="1">
                <a:solidFill>
                  <a:srgbClr val="FF0000"/>
                </a:solidFill>
                <a:latin typeface="+mj-lt"/>
              </a:rPr>
              <a:t>or two </a:t>
            </a:r>
            <a:r>
              <a:rPr lang="tr-TR" b="1" smtClean="0">
                <a:solidFill>
                  <a:srgbClr val="FF0000"/>
                </a:solidFill>
                <a:latin typeface="+mj-lt"/>
              </a:rPr>
              <a:t>sylabbles</a:t>
            </a:r>
            <a:r>
              <a:rPr lang="en-US" b="1">
                <a:solidFill>
                  <a:srgbClr val="FF0000"/>
                </a:solidFill>
                <a:latin typeface="+mj-lt"/>
              </a:rPr>
              <a:t>)</a:t>
            </a:r>
            <a:r>
              <a:rPr lang="tr-TR" sz="4000" b="1" kern="0" smtClean="0">
                <a:solidFill>
                  <a:srgbClr val="0070C0"/>
                </a:solidFill>
                <a:latin typeface="+mj-lt"/>
              </a:rPr>
              <a:t> ends with a </a:t>
            </a:r>
            <a:r>
              <a:rPr lang="en-US" sz="4000" b="1" kern="0" smtClean="0">
                <a:solidFill>
                  <a:srgbClr val="FF0000"/>
                </a:solidFill>
                <a:latin typeface="+mj-lt"/>
              </a:rPr>
              <a:t>consonant</a:t>
            </a:r>
            <a:r>
              <a:rPr lang="en-US" sz="4000" b="1" kern="0" smtClean="0">
                <a:solidFill>
                  <a:srgbClr val="0070C0"/>
                </a:solidFill>
                <a:latin typeface="+mj-lt"/>
              </a:rPr>
              <a:t> + </a:t>
            </a:r>
            <a:r>
              <a:rPr lang="tr-TR" sz="4000" b="1" kern="0" smtClean="0">
                <a:solidFill>
                  <a:srgbClr val="FF0000"/>
                </a:solidFill>
                <a:latin typeface="+mj-lt"/>
              </a:rPr>
              <a:t>y</a:t>
            </a:r>
            <a:r>
              <a:rPr lang="tr-TR" sz="4000" b="1" kern="0" smtClean="0">
                <a:solidFill>
                  <a:srgbClr val="0070C0"/>
                </a:solidFill>
                <a:latin typeface="+mj-lt"/>
              </a:rPr>
              <a:t>, we change </a:t>
            </a:r>
            <a:r>
              <a:rPr lang="en-US" sz="4000" b="1" kern="0" smtClean="0">
                <a:solidFill>
                  <a:srgbClr val="FF0000"/>
                </a:solidFill>
                <a:latin typeface="+mj-lt"/>
              </a:rPr>
              <a:t>y</a:t>
            </a:r>
            <a:r>
              <a:rPr lang="tr-TR" sz="4000" b="1" kern="0" smtClean="0">
                <a:solidFill>
                  <a:srgbClr val="0070C0"/>
                </a:solidFill>
                <a:latin typeface="+mj-lt"/>
              </a:rPr>
              <a:t> to </a:t>
            </a:r>
            <a:r>
              <a:rPr lang="en-US" sz="4000" b="1" kern="0">
                <a:solidFill>
                  <a:srgbClr val="FF0000"/>
                </a:solidFill>
                <a:latin typeface="+mj-lt"/>
              </a:rPr>
              <a:t>-</a:t>
            </a:r>
            <a:r>
              <a:rPr lang="tr-TR" sz="4000" b="1" kern="0" smtClean="0">
                <a:solidFill>
                  <a:srgbClr val="FF0000"/>
                </a:solidFill>
                <a:latin typeface="+mj-lt"/>
              </a:rPr>
              <a:t>i</a:t>
            </a:r>
            <a:r>
              <a:rPr lang="tr-TR" sz="4000" b="1" kern="0" smtClean="0">
                <a:solidFill>
                  <a:srgbClr val="0070C0"/>
                </a:solidFill>
                <a:latin typeface="+mj-lt"/>
              </a:rPr>
              <a:t> and add </a:t>
            </a:r>
            <a:r>
              <a:rPr lang="en-US" sz="4000" b="1" kern="0">
                <a:solidFill>
                  <a:srgbClr val="FF0000"/>
                </a:solidFill>
                <a:latin typeface="+mj-lt"/>
              </a:rPr>
              <a:t>-</a:t>
            </a:r>
            <a:r>
              <a:rPr lang="tr-TR" sz="4000" b="1" kern="0" smtClean="0">
                <a:solidFill>
                  <a:srgbClr val="FF0000"/>
                </a:solidFill>
                <a:latin typeface="+mj-lt"/>
              </a:rPr>
              <a:t>e</a:t>
            </a:r>
            <a:r>
              <a:rPr lang="en-US" sz="4000" b="1" kern="0" smtClean="0">
                <a:solidFill>
                  <a:srgbClr val="FF0000"/>
                </a:solidFill>
                <a:latin typeface="+mj-lt"/>
              </a:rPr>
              <a:t>st.</a:t>
            </a:r>
            <a:endParaRPr lang="tr-TR" sz="4000" b="1" kern="0" smtClean="0">
              <a:solidFill>
                <a:srgbClr val="FF0000"/>
              </a:solidFill>
              <a:latin typeface="+mj-lt"/>
            </a:endParaRPr>
          </a:p>
          <a:p>
            <a:pPr eaLnBrk="1" hangingPunct="1">
              <a:defRPr/>
            </a:pPr>
            <a:endParaRPr lang="tr-TR" b="1" kern="0" smtClean="0">
              <a:solidFill>
                <a:srgbClr val="FF0000"/>
              </a:solidFill>
              <a:latin typeface="+mj-lt"/>
            </a:endParaRPr>
          </a:p>
          <a:p>
            <a:pPr marL="0" indent="0" eaLnBrk="1" hangingPunct="1">
              <a:spcBef>
                <a:spcPct val="0"/>
              </a:spcBef>
              <a:buFontTx/>
              <a:buNone/>
              <a:defRPr/>
            </a:pPr>
            <a:r>
              <a:rPr lang="en-US" sz="3600" b="1" kern="0" smtClean="0">
                <a:solidFill>
                  <a:srgbClr val="7030A0"/>
                </a:solidFill>
                <a:latin typeface="+mj-lt"/>
                <a:cs typeface="Arial" pitchFamily="34" charset="0"/>
              </a:rPr>
              <a:t>        </a:t>
            </a:r>
            <a:endParaRPr lang="tr-TR" b="1" kern="0" smtClean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63788" y="1968500"/>
            <a:ext cx="3243262" cy="15684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3200" b="1" kern="0">
                <a:solidFill>
                  <a:srgbClr val="7030A0"/>
                </a:solidFill>
                <a:latin typeface="+mj-lt"/>
                <a:cs typeface="Arial" pitchFamily="34" charset="0"/>
              </a:rPr>
              <a:t>shy</a:t>
            </a:r>
            <a:r>
              <a:rPr lang="tr-TR" sz="3200" b="1" kern="0">
                <a:solidFill>
                  <a:srgbClr val="7030A0"/>
                </a:solidFill>
                <a:latin typeface="+mj-lt"/>
                <a:cs typeface="Arial" pitchFamily="34" charset="0"/>
              </a:rPr>
              <a:t>   </a:t>
            </a:r>
            <a:r>
              <a:rPr lang="en-US" sz="3200" b="1" kern="0">
                <a:solidFill>
                  <a:srgbClr val="7030A0"/>
                </a:solidFill>
                <a:latin typeface="+mj-lt"/>
                <a:cs typeface="Arial" pitchFamily="34" charset="0"/>
              </a:rPr>
              <a:t> </a:t>
            </a:r>
            <a:r>
              <a:rPr lang="tr-TR" sz="3200" b="1" kern="0">
                <a:solidFill>
                  <a:srgbClr val="7030A0"/>
                </a:solidFill>
                <a:latin typeface="+mj-lt"/>
                <a:cs typeface="Arial" pitchFamily="34" charset="0"/>
              </a:rPr>
              <a:t>-   </a:t>
            </a:r>
            <a:r>
              <a:rPr lang="en-US" sz="3200" b="1" kern="0">
                <a:solidFill>
                  <a:srgbClr val="7030A0"/>
                </a:solidFill>
                <a:latin typeface="+mj-lt"/>
                <a:cs typeface="Arial" pitchFamily="34" charset="0"/>
              </a:rPr>
              <a:t>sh</a:t>
            </a:r>
            <a:r>
              <a:rPr lang="en-US" sz="3200" b="1" kern="0">
                <a:solidFill>
                  <a:srgbClr val="FF0000"/>
                </a:solidFill>
                <a:latin typeface="+mj-lt"/>
                <a:cs typeface="Arial" pitchFamily="34" charset="0"/>
              </a:rPr>
              <a:t>iest</a:t>
            </a:r>
            <a:endParaRPr lang="tr-TR" sz="3200" b="1" kern="0">
              <a:solidFill>
                <a:srgbClr val="FF0000"/>
              </a:solidFill>
              <a:latin typeface="+mj-lt"/>
              <a:cs typeface="Arial" pitchFamily="34" charset="0"/>
            </a:endParaRPr>
          </a:p>
          <a:p>
            <a:pPr>
              <a:defRPr/>
            </a:pPr>
            <a:r>
              <a:rPr lang="en-US" sz="3200" b="1" kern="0">
                <a:solidFill>
                  <a:srgbClr val="7030A0"/>
                </a:solidFill>
                <a:latin typeface="+mj-lt"/>
                <a:cs typeface="Arial" pitchFamily="34" charset="0"/>
              </a:rPr>
              <a:t>dry</a:t>
            </a:r>
            <a:r>
              <a:rPr lang="tr-TR" sz="3200" b="1" kern="0">
                <a:solidFill>
                  <a:srgbClr val="7030A0"/>
                </a:solidFill>
                <a:latin typeface="+mj-lt"/>
                <a:cs typeface="Arial" pitchFamily="34" charset="0"/>
              </a:rPr>
              <a:t>    -   </a:t>
            </a:r>
            <a:r>
              <a:rPr lang="en-US" sz="3200" b="1" kern="0">
                <a:solidFill>
                  <a:srgbClr val="7030A0"/>
                </a:solidFill>
                <a:latin typeface="+mj-lt"/>
                <a:cs typeface="Arial" pitchFamily="34" charset="0"/>
              </a:rPr>
              <a:t>dr</a:t>
            </a:r>
            <a:r>
              <a:rPr lang="tr-TR" sz="3200" b="1" kern="0">
                <a:solidFill>
                  <a:srgbClr val="FF0000"/>
                </a:solidFill>
                <a:latin typeface="+mj-lt"/>
                <a:cs typeface="Arial" pitchFamily="34" charset="0"/>
              </a:rPr>
              <a:t>ie</a:t>
            </a:r>
            <a:r>
              <a:rPr lang="en-US" sz="3200" b="1" kern="0">
                <a:solidFill>
                  <a:srgbClr val="FF0000"/>
                </a:solidFill>
                <a:latin typeface="+mj-lt"/>
                <a:cs typeface="Arial" pitchFamily="34" charset="0"/>
              </a:rPr>
              <a:t>st</a:t>
            </a:r>
          </a:p>
          <a:p>
            <a:pPr>
              <a:defRPr/>
            </a:pPr>
            <a:r>
              <a:rPr lang="tr-TR" sz="3200" b="1" kern="0">
                <a:solidFill>
                  <a:srgbClr val="7030A0"/>
                </a:solidFill>
                <a:latin typeface="+mj-lt"/>
                <a:cs typeface="Arial" pitchFamily="34" charset="0"/>
              </a:rPr>
              <a:t>ugly   -   ugl</a:t>
            </a:r>
            <a:r>
              <a:rPr lang="tr-TR" sz="3200" b="1" kern="0">
                <a:solidFill>
                  <a:srgbClr val="FF0000"/>
                </a:solidFill>
                <a:latin typeface="+mj-lt"/>
                <a:cs typeface="Arial" pitchFamily="34" charset="0"/>
              </a:rPr>
              <a:t>ie</a:t>
            </a:r>
            <a:r>
              <a:rPr lang="en-US" sz="3200" b="1" kern="0">
                <a:solidFill>
                  <a:srgbClr val="FF0000"/>
                </a:solidFill>
                <a:latin typeface="+mj-lt"/>
                <a:cs typeface="Arial" pitchFamily="34" charset="0"/>
              </a:rPr>
              <a:t>st</a:t>
            </a:r>
            <a:endParaRPr lang="tr-TR" sz="3200" b="1" kern="0">
              <a:solidFill>
                <a:srgbClr val="FF00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86488" y="2001838"/>
            <a:ext cx="3908425" cy="15700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tr-TR" sz="3200" b="1" kern="0">
                <a:solidFill>
                  <a:srgbClr val="7030A0"/>
                </a:solidFill>
                <a:latin typeface="+mj-lt"/>
                <a:cs typeface="Arial" pitchFamily="34" charset="0"/>
              </a:rPr>
              <a:t>happy   -   happ</a:t>
            </a:r>
            <a:r>
              <a:rPr lang="tr-TR" sz="3200" b="1" kern="0">
                <a:solidFill>
                  <a:srgbClr val="FF0000"/>
                </a:solidFill>
                <a:latin typeface="+mj-lt"/>
                <a:cs typeface="Arial" pitchFamily="34" charset="0"/>
              </a:rPr>
              <a:t>ie</a:t>
            </a:r>
            <a:r>
              <a:rPr lang="en-US" sz="3200" b="1" kern="0">
                <a:solidFill>
                  <a:srgbClr val="FF0000"/>
                </a:solidFill>
                <a:latin typeface="+mj-lt"/>
                <a:cs typeface="Arial" pitchFamily="34" charset="0"/>
              </a:rPr>
              <a:t>st</a:t>
            </a:r>
            <a:endParaRPr lang="tr-TR" sz="3200" b="1" kern="0">
              <a:solidFill>
                <a:srgbClr val="FF0000"/>
              </a:solidFill>
              <a:latin typeface="+mj-lt"/>
              <a:cs typeface="Arial" pitchFamily="34" charset="0"/>
            </a:endParaRPr>
          </a:p>
          <a:p>
            <a:pPr>
              <a:defRPr/>
            </a:pPr>
            <a:r>
              <a:rPr lang="tr-TR" sz="3200" b="1" kern="0">
                <a:solidFill>
                  <a:srgbClr val="7030A0"/>
                </a:solidFill>
                <a:latin typeface="+mj-lt"/>
                <a:cs typeface="Arial" pitchFamily="34" charset="0"/>
              </a:rPr>
              <a:t>funny    -   funn</a:t>
            </a:r>
            <a:r>
              <a:rPr lang="tr-TR" sz="3200" b="1" kern="0">
                <a:solidFill>
                  <a:srgbClr val="FF0000"/>
                </a:solidFill>
                <a:latin typeface="+mj-lt"/>
                <a:cs typeface="Arial" pitchFamily="34" charset="0"/>
              </a:rPr>
              <a:t>ie</a:t>
            </a:r>
            <a:r>
              <a:rPr lang="en-US" sz="3200" b="1" kern="0">
                <a:solidFill>
                  <a:srgbClr val="FF0000"/>
                </a:solidFill>
                <a:latin typeface="+mj-lt"/>
                <a:cs typeface="Arial" pitchFamily="34" charset="0"/>
              </a:rPr>
              <a:t>st</a:t>
            </a:r>
          </a:p>
          <a:p>
            <a:pPr>
              <a:defRPr/>
            </a:pPr>
            <a:r>
              <a:rPr lang="tr-TR" sz="3200" b="1" kern="0">
                <a:solidFill>
                  <a:srgbClr val="7030A0"/>
                </a:solidFill>
                <a:latin typeface="+mj-lt"/>
                <a:cs typeface="Arial" pitchFamily="34" charset="0"/>
              </a:rPr>
              <a:t>easy      -   eas</a:t>
            </a:r>
            <a:r>
              <a:rPr lang="tr-TR" sz="3200" b="1" kern="0">
                <a:solidFill>
                  <a:srgbClr val="FF0000"/>
                </a:solidFill>
                <a:latin typeface="+mj-lt"/>
                <a:cs typeface="Arial" pitchFamily="34" charset="0"/>
              </a:rPr>
              <a:t>ie</a:t>
            </a:r>
            <a:r>
              <a:rPr lang="en-US" sz="3200" b="1" kern="0">
                <a:solidFill>
                  <a:srgbClr val="FF0000"/>
                </a:solidFill>
                <a:latin typeface="+mj-lt"/>
                <a:cs typeface="Arial" pitchFamily="34" charset="0"/>
              </a:rPr>
              <a:t>st</a:t>
            </a:r>
            <a:endParaRPr lang="tr-TR" sz="3200" b="1" kern="0">
              <a:solidFill>
                <a:srgbClr val="FF00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098550" y="4038600"/>
            <a:ext cx="10750550" cy="133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Char char="Ø"/>
              <a:defRPr/>
            </a:pPr>
            <a:r>
              <a:rPr lang="en-US" sz="4000" b="1" kern="0" smtClean="0">
                <a:solidFill>
                  <a:srgbClr val="0070C0"/>
                </a:solidFill>
                <a:latin typeface="+mj-lt"/>
              </a:rPr>
              <a:t> </a:t>
            </a:r>
            <a:r>
              <a:rPr lang="tr-TR" sz="4000" b="1" kern="0" smtClean="0">
                <a:solidFill>
                  <a:srgbClr val="0070C0"/>
                </a:solidFill>
                <a:latin typeface="+mj-lt"/>
              </a:rPr>
              <a:t>If a</a:t>
            </a:r>
            <a:r>
              <a:rPr lang="en-US" sz="4000" b="1" kern="0" smtClean="0">
                <a:solidFill>
                  <a:srgbClr val="0070C0"/>
                </a:solidFill>
                <a:latin typeface="+mj-lt"/>
              </a:rPr>
              <a:t> </a:t>
            </a:r>
            <a:r>
              <a:rPr lang="en-US" sz="4000" b="1" kern="0" smtClean="0">
                <a:solidFill>
                  <a:srgbClr val="FF0000"/>
                </a:solidFill>
                <a:latin typeface="+mj-lt"/>
              </a:rPr>
              <a:t>short</a:t>
            </a:r>
            <a:r>
              <a:rPr lang="tr-TR" sz="4000" b="1" kern="0" smtClean="0">
                <a:solidFill>
                  <a:srgbClr val="0070C0"/>
                </a:solidFill>
                <a:latin typeface="+mj-lt"/>
              </a:rPr>
              <a:t> adjective</a:t>
            </a:r>
            <a:r>
              <a:rPr lang="en-US" sz="4000" b="1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tr-TR" sz="4000" b="1" kern="0" smtClean="0">
                <a:solidFill>
                  <a:srgbClr val="0070C0"/>
                </a:solidFill>
                <a:latin typeface="+mj-lt"/>
              </a:rPr>
              <a:t>ends with a </a:t>
            </a:r>
            <a:r>
              <a:rPr lang="en-US" sz="4000" b="1" kern="0" smtClean="0">
                <a:solidFill>
                  <a:srgbClr val="FF0000"/>
                </a:solidFill>
                <a:latin typeface="+mj-lt"/>
              </a:rPr>
              <a:t>vowel</a:t>
            </a:r>
            <a:r>
              <a:rPr lang="en-US" sz="4000" b="1" kern="0" smtClean="0">
                <a:solidFill>
                  <a:srgbClr val="0070C0"/>
                </a:solidFill>
                <a:latin typeface="+mj-lt"/>
              </a:rPr>
              <a:t> + </a:t>
            </a:r>
            <a:r>
              <a:rPr lang="tr-TR" sz="4000" b="1" kern="0" smtClean="0">
                <a:solidFill>
                  <a:srgbClr val="FF0000"/>
                </a:solidFill>
                <a:latin typeface="+mj-lt"/>
              </a:rPr>
              <a:t>y</a:t>
            </a:r>
            <a:r>
              <a:rPr lang="en-US" sz="4000" b="1" kern="0" smtClean="0">
                <a:solidFill>
                  <a:srgbClr val="FF0000"/>
                </a:solidFill>
                <a:latin typeface="+mj-lt"/>
              </a:rPr>
              <a:t>,</a:t>
            </a:r>
            <a:r>
              <a:rPr lang="en-US" sz="4000" b="1" kern="0" smtClean="0">
                <a:solidFill>
                  <a:srgbClr val="0070C0"/>
                </a:solidFill>
                <a:latin typeface="+mj-lt"/>
              </a:rPr>
              <a:t> we </a:t>
            </a:r>
            <a:r>
              <a:rPr lang="tr-TR" sz="4000" b="1" kern="0" smtClean="0">
                <a:solidFill>
                  <a:srgbClr val="0070C0"/>
                </a:solidFill>
                <a:latin typeface="+mj-lt"/>
              </a:rPr>
              <a:t>add </a:t>
            </a:r>
            <a:r>
              <a:rPr lang="en-US" sz="4000" b="1" kern="0">
                <a:solidFill>
                  <a:srgbClr val="FF0000"/>
                </a:solidFill>
                <a:latin typeface="+mj-lt"/>
              </a:rPr>
              <a:t>-</a:t>
            </a:r>
            <a:r>
              <a:rPr lang="tr-TR" sz="4000" b="1" kern="0" smtClean="0">
                <a:solidFill>
                  <a:srgbClr val="FF0000"/>
                </a:solidFill>
                <a:latin typeface="+mj-lt"/>
              </a:rPr>
              <a:t>e</a:t>
            </a:r>
            <a:r>
              <a:rPr lang="en-US" sz="4000" b="1" kern="0" smtClean="0">
                <a:solidFill>
                  <a:srgbClr val="FF0000"/>
                </a:solidFill>
                <a:latin typeface="+mj-lt"/>
              </a:rPr>
              <a:t>st.</a:t>
            </a:r>
            <a:endParaRPr lang="tr-TR" b="1" kern="0" smtClean="0">
              <a:solidFill>
                <a:srgbClr val="FF0000"/>
              </a:solidFill>
              <a:latin typeface="+mj-lt"/>
            </a:endParaRPr>
          </a:p>
          <a:p>
            <a:pPr marL="0" indent="0" eaLnBrk="1" hangingPunct="1">
              <a:spcBef>
                <a:spcPct val="0"/>
              </a:spcBef>
              <a:buFontTx/>
              <a:buNone/>
              <a:defRPr/>
            </a:pPr>
            <a:r>
              <a:rPr lang="en-US" sz="3600" b="1" kern="0" smtClean="0">
                <a:solidFill>
                  <a:srgbClr val="7030A0"/>
                </a:solidFill>
                <a:latin typeface="+mj-lt"/>
                <a:cs typeface="Arial" pitchFamily="34" charset="0"/>
              </a:rPr>
              <a:t>    </a:t>
            </a:r>
            <a:endParaRPr lang="tr-TR" b="1" kern="0" smtClean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357688" y="5257800"/>
            <a:ext cx="3967162" cy="107791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3200" b="1" kern="0">
                <a:solidFill>
                  <a:srgbClr val="7030A0"/>
                </a:solidFill>
                <a:latin typeface="+mj-lt"/>
                <a:cs typeface="Arial" pitchFamily="34" charset="0"/>
              </a:rPr>
              <a:t>gr</a:t>
            </a:r>
            <a:r>
              <a:rPr lang="en-US" sz="3200" b="1" kern="0">
                <a:solidFill>
                  <a:srgbClr val="FF0000"/>
                </a:solidFill>
                <a:latin typeface="+mj-lt"/>
                <a:cs typeface="Arial" pitchFamily="34" charset="0"/>
              </a:rPr>
              <a:t>e</a:t>
            </a:r>
            <a:r>
              <a:rPr lang="en-US" sz="3200" b="1" kern="0">
                <a:solidFill>
                  <a:srgbClr val="7030A0"/>
                </a:solidFill>
                <a:latin typeface="+mj-lt"/>
                <a:cs typeface="Arial" pitchFamily="34" charset="0"/>
              </a:rPr>
              <a:t>y</a:t>
            </a:r>
            <a:r>
              <a:rPr lang="tr-TR" sz="3200" b="1" kern="0">
                <a:solidFill>
                  <a:srgbClr val="7030A0"/>
                </a:solidFill>
                <a:latin typeface="+mj-lt"/>
                <a:cs typeface="Arial" pitchFamily="34" charset="0"/>
              </a:rPr>
              <a:t>    - </a:t>
            </a:r>
            <a:r>
              <a:rPr lang="en-US" sz="3200" b="1" kern="0">
                <a:solidFill>
                  <a:srgbClr val="7030A0"/>
                </a:solidFill>
                <a:latin typeface="+mj-lt"/>
                <a:cs typeface="Arial" pitchFamily="34" charset="0"/>
              </a:rPr>
              <a:t>grey</a:t>
            </a:r>
            <a:r>
              <a:rPr lang="en-US" sz="3200" b="1" kern="0">
                <a:solidFill>
                  <a:srgbClr val="FF0000"/>
                </a:solidFill>
                <a:latin typeface="+mj-lt"/>
                <a:cs typeface="Arial" pitchFamily="34" charset="0"/>
              </a:rPr>
              <a:t>est</a:t>
            </a:r>
            <a:endParaRPr lang="tr-TR" sz="3200" b="1" kern="0">
              <a:solidFill>
                <a:srgbClr val="FF0000"/>
              </a:solidFill>
              <a:latin typeface="+mj-lt"/>
              <a:cs typeface="Arial" pitchFamily="34" charset="0"/>
            </a:endParaRPr>
          </a:p>
          <a:p>
            <a:pPr>
              <a:defRPr/>
            </a:pPr>
            <a:r>
              <a:rPr lang="en-US" sz="3200" b="1" kern="0">
                <a:solidFill>
                  <a:srgbClr val="7030A0"/>
                </a:solidFill>
                <a:latin typeface="+mj-lt"/>
                <a:cs typeface="Arial" pitchFamily="34" charset="0"/>
              </a:rPr>
              <a:t>g</a:t>
            </a:r>
            <a:r>
              <a:rPr lang="en-US" sz="3200" b="1" kern="0">
                <a:solidFill>
                  <a:srgbClr val="FF0000"/>
                </a:solidFill>
                <a:latin typeface="+mj-lt"/>
                <a:cs typeface="Arial" pitchFamily="34" charset="0"/>
              </a:rPr>
              <a:t>a</a:t>
            </a:r>
            <a:r>
              <a:rPr lang="en-US" sz="3200" b="1" kern="0">
                <a:solidFill>
                  <a:srgbClr val="7030A0"/>
                </a:solidFill>
                <a:latin typeface="+mj-lt"/>
                <a:cs typeface="Arial" pitchFamily="34" charset="0"/>
              </a:rPr>
              <a:t>y</a:t>
            </a:r>
            <a:r>
              <a:rPr lang="tr-TR" sz="3200" b="1" kern="0">
                <a:solidFill>
                  <a:srgbClr val="7030A0"/>
                </a:solidFill>
                <a:latin typeface="+mj-lt"/>
                <a:cs typeface="Arial" pitchFamily="34" charset="0"/>
              </a:rPr>
              <a:t>   - </a:t>
            </a:r>
            <a:r>
              <a:rPr lang="en-US" sz="3200" b="1" kern="0">
                <a:solidFill>
                  <a:srgbClr val="7030A0"/>
                </a:solidFill>
                <a:latin typeface="+mj-lt"/>
                <a:cs typeface="Arial" pitchFamily="34" charset="0"/>
              </a:rPr>
              <a:t>  gay</a:t>
            </a:r>
            <a:r>
              <a:rPr lang="tr-TR" sz="3200" b="1" kern="0">
                <a:solidFill>
                  <a:srgbClr val="FF0000"/>
                </a:solidFill>
                <a:latin typeface="+mj-lt"/>
                <a:cs typeface="Arial" pitchFamily="34" charset="0"/>
              </a:rPr>
              <a:t>e</a:t>
            </a:r>
            <a:r>
              <a:rPr lang="en-US" sz="3200" b="1" kern="0">
                <a:solidFill>
                  <a:srgbClr val="FF0000"/>
                </a:solidFill>
                <a:latin typeface="+mj-lt"/>
                <a:cs typeface="Arial" pitchFamily="34" charset="0"/>
              </a:rPr>
              <a:t>st</a:t>
            </a:r>
            <a:endParaRPr lang="tr-TR" sz="3200" b="1" kern="0">
              <a:solidFill>
                <a:srgbClr val="FF0000"/>
              </a:solidFill>
              <a:latin typeface="+mj-lt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843881" y="1066800"/>
            <a:ext cx="9150707" cy="4648200"/>
          </a:xfrm>
          <a:prstGeom prst="roundRect">
            <a:avLst/>
          </a:prstGeom>
          <a:solidFill>
            <a:srgbClr val="FFEF66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  <a:defRPr/>
            </a:pPr>
            <a:r>
              <a:rPr lang="tr-TR" sz="3600" b="1" kern="0" dirty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/>
                <a:cs typeface="+mn-cs"/>
              </a:rPr>
              <a:t>Irregular words change</a:t>
            </a:r>
            <a:r>
              <a:rPr lang="tr-TR" sz="3600" b="1" kern="0" dirty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/>
                <a:cs typeface="+mn-cs"/>
              </a:rPr>
              <a:t>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r-TR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/>
                <a:cs typeface="+mn-cs"/>
              </a:rPr>
              <a:t>  </a:t>
            </a:r>
            <a:r>
              <a:rPr lang="en-US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/>
                <a:cs typeface="+mn-cs"/>
              </a:rPr>
              <a:t>  </a:t>
            </a:r>
            <a:r>
              <a:rPr lang="tr-TR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/>
                <a:cs typeface="+mn-cs"/>
              </a:rPr>
              <a:t>good = </a:t>
            </a:r>
            <a:r>
              <a:rPr lang="en-US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/>
                <a:cs typeface="+mn-cs"/>
              </a:rPr>
              <a:t>the </a:t>
            </a:r>
            <a:r>
              <a:rPr lang="tr-TR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/>
                <a:cs typeface="+mn-cs"/>
              </a:rPr>
              <a:t>be</a:t>
            </a:r>
            <a:r>
              <a:rPr lang="en-US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/>
                <a:cs typeface="+mn-cs"/>
              </a:rPr>
              <a:t>st</a:t>
            </a:r>
            <a:endParaRPr lang="tr-TR" sz="3600" b="1" kern="0" dirty="0">
              <a:ln w="18000">
                <a:solidFill>
                  <a:srgbClr val="000000"/>
                </a:solidFill>
                <a:prstDash val="solid"/>
                <a:miter lim="800000"/>
              </a:ln>
              <a:solidFill>
                <a:srgbClr val="0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Comic Sans MS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r-TR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/>
                <a:cs typeface="+mn-cs"/>
              </a:rPr>
              <a:t>  </a:t>
            </a:r>
            <a:r>
              <a:rPr lang="en-US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/>
                <a:cs typeface="+mn-cs"/>
              </a:rPr>
              <a:t>  </a:t>
            </a:r>
            <a:r>
              <a:rPr lang="tr-TR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/>
                <a:cs typeface="+mn-cs"/>
              </a:rPr>
              <a:t>bad  = </a:t>
            </a:r>
            <a:r>
              <a:rPr lang="en-US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/>
                <a:cs typeface="+mn-cs"/>
              </a:rPr>
              <a:t>the </a:t>
            </a:r>
            <a:r>
              <a:rPr lang="tr-TR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/>
                <a:cs typeface="+mn-cs"/>
              </a:rPr>
              <a:t>wors</a:t>
            </a:r>
            <a:r>
              <a:rPr lang="en-US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/>
                <a:cs typeface="+mn-cs"/>
              </a:rPr>
              <a:t>t </a:t>
            </a:r>
            <a:r>
              <a:rPr lang="en-US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 pitchFamily="66" charset="0"/>
                <a:cs typeface="+mn-cs"/>
              </a:rPr>
              <a:t>/</a:t>
            </a:r>
            <a:r>
              <a:rPr lang="en-US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+mn-cs"/>
              </a:rPr>
              <a:t>w</a:t>
            </a:r>
            <a:r>
              <a:rPr lang="en-US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ɜ:st/</a:t>
            </a:r>
            <a:endParaRPr lang="en-US" sz="3600" b="1" kern="0">
              <a:ln w="18000">
                <a:solidFill>
                  <a:srgbClr val="000000"/>
                </a:solidFill>
                <a:prstDash val="solid"/>
                <a:miter lim="800000"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/>
                <a:cs typeface="+mn-cs"/>
              </a:rPr>
              <a:t>    many/</a:t>
            </a:r>
            <a:r>
              <a:rPr lang="tr-TR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/>
                <a:cs typeface="+mn-cs"/>
              </a:rPr>
              <a:t>much</a:t>
            </a:r>
            <a:r>
              <a:rPr lang="en-US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/>
                <a:cs typeface="+mn-cs"/>
              </a:rPr>
              <a:t> = the most</a:t>
            </a:r>
            <a:endParaRPr lang="tr-TR" sz="3600" b="1" kern="0">
              <a:ln w="18000">
                <a:solidFill>
                  <a:srgbClr val="000000"/>
                </a:solidFill>
                <a:prstDash val="solid"/>
                <a:miter lim="800000"/>
              </a:ln>
              <a:solidFill>
                <a:srgbClr val="0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Comic Sans MS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/>
                <a:cs typeface="+mn-cs"/>
              </a:rPr>
              <a:t>    </a:t>
            </a:r>
            <a:r>
              <a:rPr lang="tr-TR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/>
                <a:cs typeface="+mn-cs"/>
              </a:rPr>
              <a:t>little = </a:t>
            </a:r>
            <a:r>
              <a:rPr lang="en-US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/>
                <a:cs typeface="+mn-cs"/>
              </a:rPr>
              <a:t>the </a:t>
            </a:r>
            <a:r>
              <a:rPr lang="tr-TR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/>
                <a:cs typeface="+mn-cs"/>
              </a:rPr>
              <a:t>le</a:t>
            </a:r>
            <a:r>
              <a:rPr lang="en-US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/>
                <a:cs typeface="+mn-cs"/>
              </a:rPr>
              <a:t>ast</a:t>
            </a:r>
            <a:endParaRPr lang="tr-TR" sz="3600" b="1" kern="0" dirty="0">
              <a:ln w="18000">
                <a:solidFill>
                  <a:srgbClr val="000000"/>
                </a:solidFill>
                <a:prstDash val="solid"/>
                <a:miter lim="800000"/>
              </a:ln>
              <a:solidFill>
                <a:srgbClr val="0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Comic Sans MS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r-TR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/>
                <a:cs typeface="+mn-cs"/>
              </a:rPr>
              <a:t>  </a:t>
            </a:r>
            <a:r>
              <a:rPr lang="en-US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/>
                <a:cs typeface="+mn-cs"/>
              </a:rPr>
              <a:t>  </a:t>
            </a:r>
            <a:r>
              <a:rPr lang="tr-TR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/>
                <a:cs typeface="+mn-cs"/>
              </a:rPr>
              <a:t>far  = </a:t>
            </a:r>
            <a:r>
              <a:rPr lang="en-US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/>
                <a:cs typeface="+mn-cs"/>
              </a:rPr>
              <a:t>the farthest/</a:t>
            </a:r>
            <a:r>
              <a:rPr lang="tr-TR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/>
                <a:cs typeface="+mn-cs"/>
              </a:rPr>
              <a:t>furthe</a:t>
            </a:r>
            <a:r>
              <a:rPr lang="en-US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/>
                <a:cs typeface="+mn-cs"/>
              </a:rPr>
              <a:t>st</a:t>
            </a:r>
            <a:r>
              <a:rPr lang="en-US" sz="20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/>
                <a:cs typeface="+mn-cs"/>
              </a:rPr>
              <a:t>(tg+kc)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/>
                <a:cs typeface="+mn-cs"/>
              </a:rPr>
              <a:t>    old</a:t>
            </a:r>
            <a:r>
              <a:rPr lang="tr-TR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/>
                <a:cs typeface="+mn-cs"/>
              </a:rPr>
              <a:t> </a:t>
            </a:r>
            <a:r>
              <a:rPr lang="en-US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/>
                <a:cs typeface="+mn-cs"/>
              </a:rPr>
              <a:t> </a:t>
            </a:r>
            <a:r>
              <a:rPr lang="tr-TR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/>
                <a:cs typeface="+mn-cs"/>
              </a:rPr>
              <a:t>=</a:t>
            </a:r>
            <a:r>
              <a:rPr lang="en-US" sz="36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/>
                <a:cs typeface="+mn-cs"/>
              </a:rPr>
              <a:t> the oldest/eldest </a:t>
            </a:r>
            <a:r>
              <a:rPr lang="en-US" sz="2000" b="1" kern="0">
                <a:ln w="18000">
                  <a:solidFill>
                    <a:srgbClr val="000000"/>
                  </a:solidFill>
                  <a:prstDash val="solid"/>
                  <a:miter lim="800000"/>
                </a:ln>
                <a:solidFill>
                  <a:srgbClr val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omic Sans MS"/>
                <a:cs typeface="+mn-cs"/>
              </a:rPr>
              <a:t>(cấp bậc)</a:t>
            </a:r>
            <a:endParaRPr lang="tr-TR" sz="2000" b="1" kern="0" dirty="0">
              <a:ln w="18000">
                <a:solidFill>
                  <a:srgbClr val="000000"/>
                </a:solidFill>
                <a:prstDash val="solid"/>
                <a:miter lim="800000"/>
              </a:ln>
              <a:solidFill>
                <a:srgbClr val="0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Comic Sans MS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236913" y="381000"/>
            <a:ext cx="45497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3200" b="1" u="sng">
                <a:solidFill>
                  <a:srgbClr val="002060"/>
                </a:solidFill>
                <a:latin typeface="Arial Black" pitchFamily="34" charset="0"/>
              </a:rPr>
              <a:t>IMPORTANT NOTE:</a:t>
            </a:r>
            <a:r>
              <a:rPr lang="en-US" sz="3200" b="1">
                <a:solidFill>
                  <a:srgbClr val="002060"/>
                </a:solidFill>
                <a:latin typeface="Arial Black" pitchFamily="34" charset="0"/>
              </a:rPr>
              <a:t> </a:t>
            </a:r>
          </a:p>
        </p:txBody>
      </p:sp>
      <p:sp>
        <p:nvSpPr>
          <p:cNvPr id="2" name="Rectangle 1"/>
          <p:cNvSpPr/>
          <p:nvPr/>
        </p:nvSpPr>
        <p:spPr>
          <a:xfrm>
            <a:off x="1233488" y="1219200"/>
            <a:ext cx="10363200" cy="13239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Wingdings" pitchFamily="2" charset="2"/>
              <a:buChar char="Ø"/>
              <a:defRPr/>
            </a:pPr>
            <a:r>
              <a:rPr lang="en-US" sz="4000" b="1">
                <a:solidFill>
                  <a:srgbClr val="0070C0"/>
                </a:solidFill>
                <a:latin typeface="Calibri"/>
                <a:cs typeface="+mn-cs"/>
              </a:rPr>
              <a:t>With some 2-syllable adjectives end in “</a:t>
            </a:r>
            <a:r>
              <a:rPr lang="en-US" sz="4000" b="1">
                <a:solidFill>
                  <a:srgbClr val="FF0000"/>
                </a:solidFill>
                <a:latin typeface="Calibri"/>
                <a:cs typeface="+mn-cs"/>
              </a:rPr>
              <a:t>le, er, ow, et</a:t>
            </a:r>
            <a:r>
              <a:rPr lang="en-US" sz="4000" b="1">
                <a:solidFill>
                  <a:srgbClr val="0070C0"/>
                </a:solidFill>
                <a:latin typeface="Calibri"/>
                <a:cs typeface="+mn-cs"/>
              </a:rPr>
              <a:t>”, we can use </a:t>
            </a:r>
            <a:r>
              <a:rPr lang="en-US" sz="4000" b="1">
                <a:solidFill>
                  <a:srgbClr val="FF0000"/>
                </a:solidFill>
                <a:latin typeface="Calibri"/>
                <a:cs typeface="+mn-cs"/>
              </a:rPr>
              <a:t>"-est" </a:t>
            </a:r>
            <a:r>
              <a:rPr lang="en-US" sz="4000" b="1" i="1">
                <a:solidFill>
                  <a:srgbClr val="0070C0"/>
                </a:solidFill>
                <a:latin typeface="Calibri"/>
                <a:cs typeface="+mn-cs"/>
              </a:rPr>
              <a:t>OR</a:t>
            </a:r>
            <a:r>
              <a:rPr lang="en-US" sz="4000" b="1">
                <a:solidFill>
                  <a:srgbClr val="0070C0"/>
                </a:solidFill>
                <a:latin typeface="Calibri"/>
                <a:cs typeface="+mn-cs"/>
              </a:rPr>
              <a:t> “</a:t>
            </a:r>
            <a:r>
              <a:rPr lang="en-US" sz="4000" b="1">
                <a:solidFill>
                  <a:srgbClr val="FF0000"/>
                </a:solidFill>
                <a:latin typeface="Calibri"/>
                <a:cs typeface="+mn-cs"/>
              </a:rPr>
              <a:t>most</a:t>
            </a:r>
            <a:r>
              <a:rPr lang="en-US" sz="4000" b="1">
                <a:solidFill>
                  <a:srgbClr val="0070C0"/>
                </a:solidFill>
                <a:latin typeface="Calibri"/>
                <a:cs typeface="+mn-cs"/>
              </a:rPr>
              <a:t>":</a:t>
            </a:r>
          </a:p>
        </p:txBody>
      </p:sp>
      <p:sp>
        <p:nvSpPr>
          <p:cNvPr id="3" name="Rectangle 2"/>
          <p:cNvSpPr/>
          <p:nvPr/>
        </p:nvSpPr>
        <p:spPr>
          <a:xfrm>
            <a:off x="2681288" y="2514600"/>
            <a:ext cx="7391400" cy="37861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3200" b="1">
                <a:solidFill>
                  <a:srgbClr val="7030A0"/>
                </a:solidFill>
                <a:latin typeface="Calibri"/>
                <a:cs typeface="+mn-cs"/>
              </a:rPr>
              <a:t>quiet → the quiet</a:t>
            </a:r>
            <a:r>
              <a:rPr lang="en-US" sz="3200" b="1">
                <a:solidFill>
                  <a:srgbClr val="FF0000"/>
                </a:solidFill>
                <a:latin typeface="Calibri"/>
                <a:cs typeface="+mn-cs"/>
              </a:rPr>
              <a:t>est</a:t>
            </a:r>
            <a:r>
              <a:rPr lang="en-US" sz="3200" b="1">
                <a:solidFill>
                  <a:srgbClr val="7030A0"/>
                </a:solidFill>
                <a:latin typeface="Calibri"/>
                <a:cs typeface="+mn-cs"/>
              </a:rPr>
              <a:t>/</a:t>
            </a:r>
            <a:r>
              <a:rPr lang="en-US" sz="3200" b="1">
                <a:solidFill>
                  <a:srgbClr val="FF0000"/>
                </a:solidFill>
                <a:latin typeface="Calibri"/>
                <a:cs typeface="+mn-cs"/>
              </a:rPr>
              <a:t>most</a:t>
            </a:r>
            <a:r>
              <a:rPr lang="en-US" sz="3200" b="1">
                <a:solidFill>
                  <a:srgbClr val="7030A0"/>
                </a:solidFill>
                <a:latin typeface="Calibri"/>
                <a:cs typeface="+mn-cs"/>
              </a:rPr>
              <a:t> quiet</a:t>
            </a:r>
            <a:br>
              <a:rPr lang="en-US" sz="3200" b="1">
                <a:solidFill>
                  <a:srgbClr val="7030A0"/>
                </a:solidFill>
                <a:latin typeface="Calibri"/>
                <a:cs typeface="+mn-cs"/>
              </a:rPr>
            </a:br>
            <a:r>
              <a:rPr lang="en-US" sz="3200" b="1">
                <a:solidFill>
                  <a:srgbClr val="7030A0"/>
                </a:solidFill>
                <a:latin typeface="Calibri"/>
                <a:cs typeface="+mn-cs"/>
              </a:rPr>
              <a:t>clever → the clever</a:t>
            </a:r>
            <a:r>
              <a:rPr lang="en-US" sz="3200" b="1">
                <a:solidFill>
                  <a:srgbClr val="FF0000"/>
                </a:solidFill>
                <a:latin typeface="Calibri"/>
                <a:cs typeface="+mn-cs"/>
              </a:rPr>
              <a:t>est</a:t>
            </a:r>
            <a:r>
              <a:rPr lang="en-US" sz="3200" b="1">
                <a:solidFill>
                  <a:srgbClr val="7030A0"/>
                </a:solidFill>
                <a:latin typeface="Calibri"/>
                <a:cs typeface="+mn-cs"/>
              </a:rPr>
              <a:t>/</a:t>
            </a:r>
            <a:r>
              <a:rPr lang="en-US" sz="3200" b="1">
                <a:solidFill>
                  <a:srgbClr val="FF0000"/>
                </a:solidFill>
                <a:latin typeface="Calibri"/>
                <a:cs typeface="+mn-cs"/>
              </a:rPr>
              <a:t>most</a:t>
            </a:r>
            <a:r>
              <a:rPr lang="en-US" sz="3200" b="1">
                <a:solidFill>
                  <a:srgbClr val="7030A0"/>
                </a:solidFill>
                <a:latin typeface="Calibri"/>
                <a:cs typeface="+mn-cs"/>
              </a:rPr>
              <a:t> clever</a:t>
            </a:r>
            <a:br>
              <a:rPr lang="en-US" sz="3200" b="1">
                <a:solidFill>
                  <a:srgbClr val="7030A0"/>
                </a:solidFill>
                <a:latin typeface="Calibri"/>
                <a:cs typeface="+mn-cs"/>
              </a:rPr>
            </a:br>
            <a:r>
              <a:rPr lang="en-US" sz="3200" b="1">
                <a:solidFill>
                  <a:srgbClr val="7030A0"/>
                </a:solidFill>
                <a:latin typeface="Calibri"/>
                <a:cs typeface="+mn-cs"/>
              </a:rPr>
              <a:t>narrow → the narrow</a:t>
            </a:r>
            <a:r>
              <a:rPr lang="en-US" sz="3200" b="1">
                <a:solidFill>
                  <a:srgbClr val="FF0000"/>
                </a:solidFill>
                <a:latin typeface="Calibri"/>
                <a:cs typeface="+mn-cs"/>
              </a:rPr>
              <a:t>est</a:t>
            </a:r>
            <a:r>
              <a:rPr lang="en-US" sz="3200" b="1">
                <a:solidFill>
                  <a:srgbClr val="7030A0"/>
                </a:solidFill>
                <a:latin typeface="Calibri"/>
                <a:cs typeface="+mn-cs"/>
              </a:rPr>
              <a:t>/</a:t>
            </a:r>
            <a:r>
              <a:rPr lang="en-US" sz="3200" b="1">
                <a:solidFill>
                  <a:srgbClr val="FF0000"/>
                </a:solidFill>
                <a:latin typeface="Calibri"/>
                <a:cs typeface="+mn-cs"/>
              </a:rPr>
              <a:t>most</a:t>
            </a:r>
            <a:r>
              <a:rPr lang="en-US" sz="3200" b="1">
                <a:solidFill>
                  <a:srgbClr val="7030A0"/>
                </a:solidFill>
                <a:latin typeface="Calibri"/>
                <a:cs typeface="+mn-cs"/>
              </a:rPr>
              <a:t> narrow</a:t>
            </a:r>
            <a:br>
              <a:rPr lang="en-US" sz="3200" b="1">
                <a:solidFill>
                  <a:srgbClr val="7030A0"/>
                </a:solidFill>
                <a:latin typeface="Calibri"/>
                <a:cs typeface="+mn-cs"/>
              </a:rPr>
            </a:br>
            <a:r>
              <a:rPr lang="en-US" sz="3200" b="1">
                <a:solidFill>
                  <a:srgbClr val="7030A0"/>
                </a:solidFill>
                <a:latin typeface="Calibri"/>
                <a:cs typeface="+mn-cs"/>
              </a:rPr>
              <a:t>simple → the simpl</a:t>
            </a:r>
            <a:r>
              <a:rPr lang="en-US" sz="3200" b="1">
                <a:solidFill>
                  <a:srgbClr val="FF0000"/>
                </a:solidFill>
                <a:latin typeface="Calibri"/>
                <a:cs typeface="+mn-cs"/>
              </a:rPr>
              <a:t>est</a:t>
            </a:r>
            <a:r>
              <a:rPr lang="en-US" sz="3200" b="1">
                <a:solidFill>
                  <a:srgbClr val="7030A0"/>
                </a:solidFill>
                <a:latin typeface="Calibri"/>
                <a:cs typeface="+mn-cs"/>
              </a:rPr>
              <a:t>/</a:t>
            </a:r>
            <a:r>
              <a:rPr lang="en-US" sz="3200" b="1">
                <a:solidFill>
                  <a:srgbClr val="FF0000"/>
                </a:solidFill>
                <a:latin typeface="Calibri"/>
                <a:cs typeface="+mn-cs"/>
              </a:rPr>
              <a:t>most</a:t>
            </a:r>
            <a:r>
              <a:rPr lang="en-US" sz="3200" b="1">
                <a:solidFill>
                  <a:srgbClr val="7030A0"/>
                </a:solidFill>
                <a:latin typeface="Calibri"/>
                <a:cs typeface="+mn-cs"/>
              </a:rPr>
              <a:t> simple</a:t>
            </a:r>
          </a:p>
          <a:p>
            <a:pPr>
              <a:lnSpc>
                <a:spcPct val="150000"/>
              </a:lnSpc>
              <a:defRPr/>
            </a:pPr>
            <a:r>
              <a:rPr lang="en-US" sz="3200" b="1">
                <a:solidFill>
                  <a:srgbClr val="7030A0"/>
                </a:solidFill>
                <a:latin typeface="Calibri"/>
                <a:cs typeface="+mn-cs"/>
              </a:rPr>
              <a:t>gentle →  the gentl</a:t>
            </a:r>
            <a:r>
              <a:rPr lang="en-US" sz="3200" b="1">
                <a:solidFill>
                  <a:srgbClr val="FF0000"/>
                </a:solidFill>
                <a:latin typeface="Calibri"/>
                <a:cs typeface="+mn-cs"/>
              </a:rPr>
              <a:t>est</a:t>
            </a:r>
            <a:r>
              <a:rPr lang="en-US" sz="3200" b="1">
                <a:solidFill>
                  <a:srgbClr val="7030A0"/>
                </a:solidFill>
                <a:latin typeface="Calibri"/>
                <a:cs typeface="+mn-cs"/>
              </a:rPr>
              <a:t>/ </a:t>
            </a:r>
            <a:r>
              <a:rPr lang="en-US" sz="3200" b="1">
                <a:solidFill>
                  <a:srgbClr val="FF0000"/>
                </a:solidFill>
                <a:latin typeface="Calibri"/>
                <a:cs typeface="+mn-cs"/>
              </a:rPr>
              <a:t>most</a:t>
            </a:r>
            <a:r>
              <a:rPr lang="en-US" sz="3200" b="1">
                <a:solidFill>
                  <a:srgbClr val="7030A0"/>
                </a:solidFill>
                <a:latin typeface="Calibri"/>
                <a:cs typeface="+mn-cs"/>
              </a:rPr>
              <a:t> gentle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306" y="1191491"/>
            <a:ext cx="77724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8481" y="228600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>
                <a:solidFill>
                  <a:srgbClr val="FF0000"/>
                </a:solidFill>
              </a:rPr>
              <a:t>E</a:t>
            </a:r>
            <a:r>
              <a:rPr lang="en-US" sz="2800" b="1" smtClean="0">
                <a:solidFill>
                  <a:srgbClr val="FF0000"/>
                </a:solidFill>
              </a:rPr>
              <a:t>xercises 4D</a:t>
            </a:r>
            <a:endParaRPr lang="en-US" sz="3200" b="1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48951" y="2228513"/>
            <a:ext cx="1752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>
                <a:solidFill>
                  <a:srgbClr val="FF0000"/>
                </a:solidFill>
              </a:rPr>
              <a:t>t</a:t>
            </a:r>
            <a:r>
              <a:rPr lang="en-US" sz="2200" b="1" smtClean="0">
                <a:solidFill>
                  <a:srgbClr val="FF0000"/>
                </a:solidFill>
              </a:rPr>
              <a:t>he hottest</a:t>
            </a:r>
            <a:endParaRPr lang="en-US" sz="2200" b="1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54406" y="2659400"/>
            <a:ext cx="1752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>
                <a:solidFill>
                  <a:srgbClr val="FF0000"/>
                </a:solidFill>
              </a:rPr>
              <a:t>t</a:t>
            </a:r>
            <a:r>
              <a:rPr lang="en-US" sz="2200" b="1" smtClean="0">
                <a:solidFill>
                  <a:srgbClr val="FF0000"/>
                </a:solidFill>
              </a:rPr>
              <a:t>he worst</a:t>
            </a:r>
            <a:endParaRPr lang="en-US" sz="2200" b="1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86544" y="3044531"/>
            <a:ext cx="1752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>
                <a:solidFill>
                  <a:srgbClr val="FF0000"/>
                </a:solidFill>
              </a:rPr>
              <a:t>t</a:t>
            </a:r>
            <a:r>
              <a:rPr lang="en-US" sz="2200" b="1" smtClean="0">
                <a:solidFill>
                  <a:srgbClr val="FF0000"/>
                </a:solidFill>
              </a:rPr>
              <a:t>he friendlest</a:t>
            </a:r>
            <a:endParaRPr lang="en-US" sz="2200" b="1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15651" y="3475418"/>
            <a:ext cx="2971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>
                <a:solidFill>
                  <a:srgbClr val="FF0000"/>
                </a:solidFill>
              </a:rPr>
              <a:t>t</a:t>
            </a:r>
            <a:r>
              <a:rPr lang="en-US" sz="2200" b="1" smtClean="0">
                <a:solidFill>
                  <a:srgbClr val="FF0000"/>
                </a:solidFill>
              </a:rPr>
              <a:t>he most importand</a:t>
            </a:r>
            <a:endParaRPr lang="en-US" sz="2200" b="1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20451" y="3864740"/>
            <a:ext cx="2362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>
                <a:solidFill>
                  <a:srgbClr val="FF0000"/>
                </a:solidFill>
              </a:rPr>
              <a:t>t</a:t>
            </a:r>
            <a:r>
              <a:rPr lang="en-US" sz="2200" b="1" smtClean="0">
                <a:solidFill>
                  <a:srgbClr val="FF0000"/>
                </a:solidFill>
              </a:rPr>
              <a:t>he best</a:t>
            </a:r>
            <a:endParaRPr lang="en-US" sz="2200" b="1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91746" y="4267917"/>
            <a:ext cx="2362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>
                <a:solidFill>
                  <a:srgbClr val="FF0000"/>
                </a:solidFill>
              </a:rPr>
              <a:t>t</a:t>
            </a:r>
            <a:r>
              <a:rPr lang="en-US" sz="2200" b="1" smtClean="0">
                <a:solidFill>
                  <a:srgbClr val="FF0000"/>
                </a:solidFill>
              </a:rPr>
              <a:t>he most polluted</a:t>
            </a:r>
            <a:endParaRPr lang="en-US" sz="2200" b="1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51176" y="4615674"/>
            <a:ext cx="2362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>
                <a:solidFill>
                  <a:srgbClr val="FF0000"/>
                </a:solidFill>
              </a:rPr>
              <a:t>t</a:t>
            </a:r>
            <a:r>
              <a:rPr lang="en-US" sz="2200" b="1" smtClean="0">
                <a:solidFill>
                  <a:srgbClr val="FF0000"/>
                </a:solidFill>
              </a:rPr>
              <a:t>he furthest</a:t>
            </a:r>
            <a:endParaRPr lang="en-US" sz="22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83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" y="1219200"/>
            <a:ext cx="60198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73491" y="2501585"/>
            <a:ext cx="3884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rgbClr val="FF0000"/>
                </a:solidFill>
              </a:rPr>
              <a:t>It’s the best film I’ve ever seen.</a:t>
            </a:r>
            <a:endParaRPr lang="en-US" sz="2000" b="1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84763" y="2818565"/>
            <a:ext cx="5369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rgbClr val="FF0000"/>
                </a:solidFill>
              </a:rPr>
              <a:t>He’s the most unfriendly person I’ve ever meet.</a:t>
            </a:r>
            <a:endParaRPr lang="en-US" sz="2000" b="1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05626" y="3196105"/>
            <a:ext cx="4572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rgbClr val="FF0000"/>
                </a:solidFill>
              </a:rPr>
              <a:t>It’s the hardest exam he’ve ever done.</a:t>
            </a:r>
            <a:endParaRPr lang="en-US" sz="2000" b="1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90233" y="3522645"/>
            <a:ext cx="586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rgbClr val="FF0000"/>
                </a:solidFill>
              </a:rPr>
              <a:t>They’re the most expensive shoes she’s ever bought.</a:t>
            </a:r>
            <a:endParaRPr lang="en-US" sz="2000" b="1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34175" y="3867335"/>
            <a:ext cx="4406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rgbClr val="FF0000"/>
                </a:solidFill>
              </a:rPr>
              <a:t>It’s the longest book I’ve ever read.</a:t>
            </a:r>
            <a:endParaRPr lang="en-US" sz="2000" b="1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01194" y="4251095"/>
            <a:ext cx="5505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rgbClr val="FF0000"/>
                </a:solidFill>
              </a:rPr>
              <a:t>She’s the most most beautiful girl I’ve ever seen.</a:t>
            </a:r>
            <a:endParaRPr lang="en-US" sz="2000" b="1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37470" y="4583850"/>
            <a:ext cx="4087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rgbClr val="FF0000"/>
                </a:solidFill>
              </a:rPr>
              <a:t>It’s the worst meal I’ve ever had.</a:t>
            </a:r>
            <a:endParaRPr lang="en-US" sz="20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16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" y="304800"/>
            <a:ext cx="3810000" cy="533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444081" y="1127628"/>
            <a:ext cx="624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</a:rPr>
              <a:t>a</a:t>
            </a:r>
            <a:r>
              <a:rPr lang="en-US" sz="2400" b="1" smtClean="0">
                <a:solidFill>
                  <a:srgbClr val="0070C0"/>
                </a:solidFill>
              </a:rPr>
              <a:t>  What are the opposites of these adjectives?</a:t>
            </a:r>
          </a:p>
        </p:txBody>
      </p:sp>
      <p:sp>
        <p:nvSpPr>
          <p:cNvPr id="4" name="Rectangle 3"/>
          <p:cNvSpPr/>
          <p:nvPr/>
        </p:nvSpPr>
        <p:spPr>
          <a:xfrm>
            <a:off x="4127965" y="1855665"/>
            <a:ext cx="1378743" cy="2251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rgbClr val="FF0000"/>
                </a:solidFill>
              </a:rPr>
              <a:t> </a:t>
            </a:r>
            <a:r>
              <a:rPr lang="en-US" sz="2400" b="1">
                <a:solidFill>
                  <a:srgbClr val="FF0000"/>
                </a:solidFill>
              </a:rPr>
              <a:t>friendly </a:t>
            </a:r>
            <a:endParaRPr lang="en-US" sz="2400" b="1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b="1">
                <a:solidFill>
                  <a:srgbClr val="FF0000"/>
                </a:solidFill>
              </a:rPr>
              <a:t> </a:t>
            </a:r>
            <a:r>
              <a:rPr lang="en-US" sz="2400" b="1" smtClean="0">
                <a:solidFill>
                  <a:srgbClr val="FF0000"/>
                </a:solidFill>
              </a:rPr>
              <a:t>rude</a:t>
            </a:r>
            <a:endParaRPr lang="en-US" sz="2400" b="1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b="1">
                <a:solidFill>
                  <a:srgbClr val="FF0000"/>
                </a:solidFill>
              </a:rPr>
              <a:t> </a:t>
            </a:r>
            <a:r>
              <a:rPr lang="en-US" sz="2400" b="1" smtClean="0">
                <a:solidFill>
                  <a:srgbClr val="FF0000"/>
                </a:solidFill>
              </a:rPr>
              <a:t>noisy</a:t>
            </a:r>
            <a:endParaRPr lang="en-US" sz="2400" b="1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b="1">
                <a:solidFill>
                  <a:srgbClr val="FF0000"/>
                </a:solidFill>
              </a:rPr>
              <a:t>  </a:t>
            </a:r>
            <a:r>
              <a:rPr lang="en-US" sz="2400" b="1" smtClean="0">
                <a:solidFill>
                  <a:srgbClr val="FF0000"/>
                </a:solidFill>
              </a:rPr>
              <a:t>boring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45777" y="1851119"/>
            <a:ext cx="2667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rgbClr val="FF0000"/>
                </a:solidFill>
              </a:rPr>
              <a:t> </a:t>
            </a:r>
            <a:r>
              <a:rPr lang="en-US" sz="2400" b="1" smtClean="0">
                <a:solidFill>
                  <a:srgbClr val="FF0000"/>
                </a:solidFill>
              </a:rPr>
              <a:t>un</a:t>
            </a:r>
            <a:r>
              <a:rPr lang="en-US" sz="2400" b="1" u="sng" smtClean="0">
                <a:solidFill>
                  <a:srgbClr val="FF0000"/>
                </a:solidFill>
              </a:rPr>
              <a:t>frie</a:t>
            </a:r>
            <a:r>
              <a:rPr lang="en-US" sz="2400" b="1" smtClean="0">
                <a:solidFill>
                  <a:srgbClr val="FF0000"/>
                </a:solidFill>
              </a:rPr>
              <a:t>ndly </a:t>
            </a:r>
          </a:p>
          <a:p>
            <a:pPr>
              <a:lnSpc>
                <a:spcPct val="150000"/>
              </a:lnSpc>
            </a:pPr>
            <a:r>
              <a:rPr lang="en-US" sz="2400" b="1">
                <a:solidFill>
                  <a:srgbClr val="FF0000"/>
                </a:solidFill>
              </a:rPr>
              <a:t> </a:t>
            </a:r>
            <a:r>
              <a:rPr lang="en-US" sz="2400" b="1" smtClean="0">
                <a:solidFill>
                  <a:srgbClr val="FF0000"/>
                </a:solidFill>
              </a:rPr>
              <a:t>po</a:t>
            </a:r>
            <a:r>
              <a:rPr lang="en-US" sz="2400" b="1" u="sng" smtClean="0">
                <a:solidFill>
                  <a:srgbClr val="FF0000"/>
                </a:solidFill>
              </a:rPr>
              <a:t>lite</a:t>
            </a:r>
            <a:endParaRPr lang="en-US" sz="2400" b="1" u="sng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b="1">
                <a:solidFill>
                  <a:srgbClr val="FF0000"/>
                </a:solidFill>
              </a:rPr>
              <a:t> </a:t>
            </a:r>
            <a:r>
              <a:rPr lang="en-US" sz="2400" b="1" u="sng" smtClean="0">
                <a:solidFill>
                  <a:srgbClr val="FF0000"/>
                </a:solidFill>
              </a:rPr>
              <a:t>qu</a:t>
            </a:r>
            <a:r>
              <a:rPr lang="en-US" sz="2400" b="1" smtClean="0">
                <a:solidFill>
                  <a:srgbClr val="FF0000"/>
                </a:solidFill>
              </a:rPr>
              <a:t>iet</a:t>
            </a:r>
          </a:p>
          <a:p>
            <a:pPr>
              <a:lnSpc>
                <a:spcPct val="150000"/>
              </a:lnSpc>
            </a:pPr>
            <a:r>
              <a:rPr lang="en-US" sz="2400" b="1" u="sng" smtClean="0">
                <a:solidFill>
                  <a:srgbClr val="FF0000"/>
                </a:solidFill>
              </a:rPr>
              <a:t>in</a:t>
            </a:r>
            <a:r>
              <a:rPr lang="en-US" sz="2400" b="1" smtClean="0">
                <a:solidFill>
                  <a:srgbClr val="FF0000"/>
                </a:solidFill>
              </a:rPr>
              <a:t>teresting</a:t>
            </a:r>
            <a:endParaRPr lang="en-US" sz="2400" b="1">
              <a:solidFill>
                <a:srgbClr val="FF0000"/>
              </a:solidFill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281" y="5057511"/>
            <a:ext cx="5029200" cy="502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686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07" y="304800"/>
            <a:ext cx="11506200" cy="4090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23" y="4724400"/>
            <a:ext cx="7797657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41" y="5791200"/>
            <a:ext cx="935627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3951" y="3552389"/>
            <a:ext cx="22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2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7806" y="2329714"/>
            <a:ext cx="228600" cy="419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3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1266" y="2032503"/>
            <a:ext cx="22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4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8243" y="3860734"/>
            <a:ext cx="22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5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8244" y="3247597"/>
            <a:ext cx="22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6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0244" y="1710319"/>
            <a:ext cx="22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7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1266" y="2947489"/>
            <a:ext cx="22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8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82081" y="1765135"/>
            <a:ext cx="2099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exciting/ </a:t>
            </a:r>
            <a:r>
              <a:rPr lang="en-US" b="1" dirty="0" smtClean="0">
                <a:solidFill>
                  <a:srgbClr val="FF0000"/>
                </a:solidFill>
              </a:rPr>
              <a:t>interesting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67502" y="2092902"/>
            <a:ext cx="799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empty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65150" y="2392724"/>
            <a:ext cx="573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safe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41806" y="3007510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old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87878" y="3321473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quiet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18859" y="3631900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rude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18859" y="3941222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clean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052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" y="368772"/>
            <a:ext cx="1112520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675649" y="1470389"/>
            <a:ext cx="206107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b="1" i="1">
                <a:solidFill>
                  <a:srgbClr val="FF0000"/>
                </a:solidFill>
              </a:rPr>
              <a:t>u</a:t>
            </a:r>
            <a:r>
              <a:rPr lang="en-US" sz="2400" b="1" i="1" smtClean="0">
                <a:solidFill>
                  <a:srgbClr val="FF0000"/>
                </a:solidFill>
              </a:rPr>
              <a:t>ncomfortable</a:t>
            </a:r>
          </a:p>
          <a:p>
            <a:pPr lvl="0"/>
            <a:r>
              <a:rPr lang="en-US" sz="2400" b="1" i="1" smtClean="0">
                <a:solidFill>
                  <a:srgbClr val="FF0000"/>
                </a:solidFill>
              </a:rPr>
              <a:t>   unhealthy</a:t>
            </a:r>
          </a:p>
          <a:p>
            <a:pPr lvl="0"/>
            <a:r>
              <a:rPr lang="en-US" sz="2400" b="1" i="1" smtClean="0">
                <a:solidFill>
                  <a:srgbClr val="FF0000"/>
                </a:solidFill>
              </a:rPr>
              <a:t>       untidy </a:t>
            </a:r>
            <a:endParaRPr lang="en-US" sz="2400" b="1" i="1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021195" y="1759243"/>
            <a:ext cx="177516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b="1" i="1" smtClean="0">
                <a:solidFill>
                  <a:srgbClr val="FF0000"/>
                </a:solidFill>
              </a:rPr>
              <a:t>    impolite</a:t>
            </a:r>
          </a:p>
          <a:p>
            <a:pPr lvl="0"/>
            <a:r>
              <a:rPr lang="en-US" sz="2400" b="1" i="1" smtClean="0">
                <a:solidFill>
                  <a:srgbClr val="FF0000"/>
                </a:solidFill>
              </a:rPr>
              <a:t>   impossible</a:t>
            </a:r>
          </a:p>
          <a:p>
            <a:pPr lvl="0"/>
            <a:r>
              <a:rPr lang="en-US" sz="2400" b="1" i="1" smtClean="0">
                <a:solidFill>
                  <a:srgbClr val="FF0000"/>
                </a:solidFill>
              </a:rPr>
              <a:t>   impatient</a:t>
            </a:r>
            <a:endParaRPr lang="en-US" sz="2400" b="1" i="1">
              <a:solidFill>
                <a:srgbClr val="FF0000"/>
              </a:solidFill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481" y="3810000"/>
            <a:ext cx="7010400" cy="2514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091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481" y="457200"/>
            <a:ext cx="6705600" cy="321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81" y="3969204"/>
            <a:ext cx="3048000" cy="326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881" y="3969204"/>
            <a:ext cx="5486400" cy="258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35" y="4495800"/>
            <a:ext cx="4716246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81" y="6116782"/>
            <a:ext cx="471624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12 4.1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297004" y="4956402"/>
            <a:ext cx="609600" cy="609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593870" y="4398815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 </a:t>
            </a:r>
            <a:r>
              <a:rPr lang="en-US" b="1" i="1" dirty="0">
                <a:solidFill>
                  <a:srgbClr val="FF0000"/>
                </a:solidFill>
              </a:rPr>
              <a:t>/</a:t>
            </a:r>
            <a:r>
              <a:rPr lang="en-US" b="1" i="1" dirty="0" err="1">
                <a:solidFill>
                  <a:srgbClr val="FF0000"/>
                </a:solidFill>
              </a:rPr>
              <a:t>pəˈ</a:t>
            </a:r>
            <a:r>
              <a:rPr lang="en-US" b="1" i="1" dirty="0" err="1" smtClean="0">
                <a:solidFill>
                  <a:srgbClr val="FF0000"/>
                </a:solidFill>
              </a:rPr>
              <a:t>luːtid</a:t>
            </a:r>
            <a:r>
              <a:rPr lang="en-US" b="1" i="1" dirty="0" smtClean="0"/>
              <a:t>/</a:t>
            </a:r>
            <a:endParaRPr lang="en-US" b="1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9759476" y="4747780"/>
            <a:ext cx="1393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 </a:t>
            </a:r>
            <a:r>
              <a:rPr lang="en-US" b="1" i="1">
                <a:solidFill>
                  <a:srgbClr val="FF0000"/>
                </a:solidFill>
              </a:rPr>
              <a:t>/</a:t>
            </a:r>
            <a:r>
              <a:rPr lang="en-US" b="1" i="1" smtClean="0">
                <a:solidFill>
                  <a:srgbClr val="FF0000"/>
                </a:solidFill>
              </a:rPr>
              <a:t>ɪm</a:t>
            </a:r>
            <a:r>
              <a:rPr lang="en-US" b="1" i="1" smtClean="0">
                <a:solidFill>
                  <a:srgbClr val="FF0000"/>
                </a:solidFill>
              </a:rPr>
              <a:t>’</a:t>
            </a:r>
            <a:r>
              <a:rPr lang="en-US" b="1" i="1" smtClean="0">
                <a:solidFill>
                  <a:srgbClr val="FF0000"/>
                </a:solidFill>
              </a:rPr>
              <a:t>peiʃənt</a:t>
            </a:r>
            <a:r>
              <a:rPr lang="en-US" b="1" i="1" dirty="0"/>
              <a:t>/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399803" y="5076536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 </a:t>
            </a:r>
            <a:r>
              <a:rPr lang="en-US" b="1" i="1" dirty="0">
                <a:solidFill>
                  <a:srgbClr val="FF0000"/>
                </a:solidFill>
              </a:rPr>
              <a:t>/</a:t>
            </a:r>
            <a:r>
              <a:rPr lang="en-US" b="1" i="1">
                <a:solidFill>
                  <a:srgbClr val="FF0000"/>
                </a:solidFill>
              </a:rPr>
              <a:t>ˈ</a:t>
            </a:r>
            <a:r>
              <a:rPr lang="en-US" b="1" i="1" smtClean="0">
                <a:solidFill>
                  <a:srgbClr val="FF0000"/>
                </a:solidFill>
              </a:rPr>
              <a:t>kʌmfətəbl</a:t>
            </a:r>
            <a:r>
              <a:rPr lang="en-US" b="1" i="1" dirty="0"/>
              <a:t>/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568494" y="5432013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 </a:t>
            </a:r>
            <a:r>
              <a:rPr lang="en-US" b="1" i="1" dirty="0">
                <a:solidFill>
                  <a:srgbClr val="FF0000"/>
                </a:solidFill>
              </a:rPr>
              <a:t>/</a:t>
            </a:r>
            <a:r>
              <a:rPr lang="en-US" b="1" i="1">
                <a:solidFill>
                  <a:srgbClr val="FF0000"/>
                </a:solidFill>
              </a:rPr>
              <a:t>ˈ</a:t>
            </a:r>
            <a:r>
              <a:rPr lang="en-US" b="1" i="1" smtClean="0">
                <a:solidFill>
                  <a:srgbClr val="FF0000"/>
                </a:solidFill>
              </a:rPr>
              <a:t>ɪntristɪŋ</a:t>
            </a:r>
            <a:r>
              <a:rPr lang="en-US" b="1" i="1" dirty="0"/>
              <a:t>/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149283" y="5780563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 </a:t>
            </a:r>
            <a:r>
              <a:rPr lang="en-US" b="1" i="1" dirty="0">
                <a:solidFill>
                  <a:srgbClr val="FF0000"/>
                </a:solidFill>
              </a:rPr>
              <a:t>/</a:t>
            </a:r>
            <a:r>
              <a:rPr lang="en-US" b="1" i="1" dirty="0" err="1">
                <a:solidFill>
                  <a:srgbClr val="FF0000"/>
                </a:solidFill>
              </a:rPr>
              <a:t>ɪk</a:t>
            </a:r>
            <a:r>
              <a:rPr lang="en-US" b="1" i="1" err="1">
                <a:solidFill>
                  <a:srgbClr val="FF0000"/>
                </a:solidFill>
              </a:rPr>
              <a:t>ˈ</a:t>
            </a:r>
            <a:r>
              <a:rPr lang="en-US" b="1" i="1" smtClean="0">
                <a:solidFill>
                  <a:srgbClr val="FF0000"/>
                </a:solidFill>
              </a:rPr>
              <a:t>spensɪv</a:t>
            </a:r>
            <a:r>
              <a:rPr lang="en-US" b="1" i="1" dirty="0">
                <a:solidFill>
                  <a:srgbClr val="FF0000"/>
                </a:solidFill>
              </a:rPr>
              <a:t>/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465411" y="611240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 </a:t>
            </a:r>
            <a:r>
              <a:rPr lang="en-US" b="1" i="1" dirty="0">
                <a:solidFill>
                  <a:srgbClr val="FF0000"/>
                </a:solidFill>
              </a:rPr>
              <a:t>/</a:t>
            </a:r>
            <a:r>
              <a:rPr lang="en-US" b="1" i="1">
                <a:solidFill>
                  <a:srgbClr val="FF0000"/>
                </a:solidFill>
              </a:rPr>
              <a:t>ˈ</a:t>
            </a:r>
            <a:r>
              <a:rPr lang="en-US" b="1" i="1" smtClean="0">
                <a:solidFill>
                  <a:srgbClr val="FF0000"/>
                </a:solidFill>
              </a:rPr>
              <a:t>bjuːtɪful</a:t>
            </a:r>
            <a:r>
              <a:rPr lang="en-US" b="1" i="1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10121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" y="381000"/>
            <a:ext cx="23622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" y="1066800"/>
            <a:ext cx="4953000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" y="2444678"/>
            <a:ext cx="5562600" cy="3803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881" y="461746"/>
            <a:ext cx="5410200" cy="35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281" y="4325756"/>
            <a:ext cx="5257800" cy="1922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416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" y="228600"/>
            <a:ext cx="11506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" y="5105400"/>
            <a:ext cx="11506200" cy="146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189971" y="5497203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NY &amp; 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10881" y="5788148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72206" y="606997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91928" y="5478787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38294" y="577598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835481" y="607909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01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88" y="439738"/>
            <a:ext cx="92202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1385888"/>
            <a:ext cx="5715000" cy="402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488" y="1385888"/>
            <a:ext cx="5638800" cy="417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12763" y="138113"/>
            <a:ext cx="24733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4000" b="1" u="sng">
                <a:solidFill>
                  <a:srgbClr val="C00000"/>
                </a:solidFill>
              </a:rPr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377955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200" y="304800"/>
            <a:ext cx="7467600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081" y="381000"/>
            <a:ext cx="50292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" y="1600200"/>
            <a:ext cx="5381264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882481" y="2001980"/>
            <a:ext cx="6553200" cy="3947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mtClean="0">
                <a:solidFill>
                  <a:srgbClr val="FF0000"/>
                </a:solidFill>
              </a:rPr>
              <a:t>A </a:t>
            </a:r>
            <a:r>
              <a:rPr lang="en-US" sz="2200" b="1" smtClean="0">
                <a:solidFill>
                  <a:srgbClr val="FF0000"/>
                </a:solidFill>
              </a:rPr>
              <a:t>man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200" b="1">
                <a:solidFill>
                  <a:srgbClr val="FF0000"/>
                </a:solidFill>
              </a:rPr>
              <a:t>No, no, no time </a:t>
            </a:r>
            <a:r>
              <a:rPr lang="en-US" sz="2200" b="1">
                <a:solidFill>
                  <a:srgbClr val="FF0000"/>
                </a:solidFill>
              </a:rPr>
              <a:t>for </a:t>
            </a:r>
            <a:r>
              <a:rPr lang="en-US" sz="2200" b="1" smtClean="0">
                <a:solidFill>
                  <a:srgbClr val="FF0000"/>
                </a:solidFill>
              </a:rPr>
              <a:t>that</a:t>
            </a:r>
          </a:p>
          <a:p>
            <a:r>
              <a:rPr lang="en-US" sz="2200" b="1">
                <a:solidFill>
                  <a:srgbClr val="FF0000"/>
                </a:solidFill>
              </a:rPr>
              <a:t>A businessman. To take </a:t>
            </a:r>
            <a:r>
              <a:rPr lang="en-US" sz="2200" b="1">
                <a:solidFill>
                  <a:srgbClr val="FF0000"/>
                </a:solidFill>
              </a:rPr>
              <a:t>a </a:t>
            </a:r>
            <a:r>
              <a:rPr lang="en-US" sz="2200" b="1" smtClean="0">
                <a:solidFill>
                  <a:srgbClr val="FF0000"/>
                </a:solidFill>
              </a:rPr>
              <a:t>photo</a:t>
            </a:r>
          </a:p>
          <a:p>
            <a:pPr>
              <a:spcBef>
                <a:spcPts val="1200"/>
              </a:spcBef>
              <a:spcAft>
                <a:spcPts val="300"/>
              </a:spcAft>
            </a:pPr>
            <a:r>
              <a:rPr lang="en-US" sz="2200" b="1" smtClean="0">
                <a:solidFill>
                  <a:srgbClr val="FF0000"/>
                </a:solidFill>
              </a:rPr>
              <a:t>He </a:t>
            </a:r>
            <a:r>
              <a:rPr lang="en-US" sz="2200" b="1">
                <a:solidFill>
                  <a:srgbClr val="FF0000"/>
                </a:solidFill>
              </a:rPr>
              <a:t>bought a key ring and a red </a:t>
            </a:r>
            <a:r>
              <a:rPr lang="en-US" sz="2200" b="1">
                <a:solidFill>
                  <a:srgbClr val="FF0000"/>
                </a:solidFill>
              </a:rPr>
              <a:t>bus </a:t>
            </a:r>
            <a:r>
              <a:rPr lang="en-US" sz="2200" b="1" smtClean="0">
                <a:solidFill>
                  <a:srgbClr val="FF0000"/>
                </a:solidFill>
              </a:rPr>
              <a:t>in Oxford </a:t>
            </a:r>
            <a:r>
              <a:rPr lang="en-US" sz="2200" b="1">
                <a:solidFill>
                  <a:srgbClr val="FF0000"/>
                </a:solidFill>
              </a:rPr>
              <a:t>street </a:t>
            </a:r>
            <a:endParaRPr lang="en-US" sz="2200" b="1" smtClean="0">
              <a:solidFill>
                <a:srgbClr val="FF0000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200" b="1">
                <a:solidFill>
                  <a:srgbClr val="FF0000"/>
                </a:solidFill>
              </a:rPr>
              <a:t>40 </a:t>
            </a:r>
            <a:r>
              <a:rPr lang="en-US" sz="2200" b="1" smtClean="0">
                <a:solidFill>
                  <a:srgbClr val="FF0000"/>
                </a:solidFill>
              </a:rPr>
              <a:t>pounds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200" b="1" smtClean="0">
                <a:solidFill>
                  <a:srgbClr val="FF0000"/>
                </a:solidFill>
              </a:rPr>
              <a:t>Yes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200" b="1">
                <a:solidFill>
                  <a:srgbClr val="FF0000"/>
                </a:solidFill>
              </a:rPr>
              <a:t>In the Tube ( the London Underground)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200" b="1">
                <a:solidFill>
                  <a:srgbClr val="FF0000"/>
                </a:solidFill>
              </a:rPr>
              <a:t>No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200" b="1">
                <a:solidFill>
                  <a:srgbClr val="FF0000"/>
                </a:solidFill>
              </a:rPr>
              <a:t>Why don’t you look where you </a:t>
            </a:r>
            <a:r>
              <a:rPr lang="en-US" sz="2200" b="1">
                <a:solidFill>
                  <a:srgbClr val="FF0000"/>
                </a:solidFill>
              </a:rPr>
              <a:t>are </a:t>
            </a:r>
            <a:r>
              <a:rPr lang="en-US" sz="2200" b="1" smtClean="0">
                <a:solidFill>
                  <a:srgbClr val="FF0000"/>
                </a:solidFill>
              </a:rPr>
              <a:t>going</a:t>
            </a:r>
            <a:endParaRPr lang="en-US" sz="2200" b="1">
              <a:solidFill>
                <a:srgbClr val="FF0000"/>
              </a:solidFill>
            </a:endParaRPr>
          </a:p>
        </p:txBody>
      </p:sp>
      <p:pic>
        <p:nvPicPr>
          <p:cNvPr id="4" name="11 4.10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54281" y="533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03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0" y="381000"/>
            <a:ext cx="5227689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282" y="1433945"/>
            <a:ext cx="58674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5447282" y="2040080"/>
            <a:ext cx="1219200" cy="381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658706" y="2410690"/>
            <a:ext cx="1475232" cy="381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135080" y="2805545"/>
            <a:ext cx="688207" cy="381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424" y="3200401"/>
            <a:ext cx="5555657" cy="586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562" y="4191000"/>
            <a:ext cx="577612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25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086100" y="304800"/>
            <a:ext cx="64293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002060"/>
                </a:solidFill>
                <a:latin typeface="Arial Black" pitchFamily="34" charset="0"/>
              </a:rPr>
              <a:t>Superlative adjectives</a:t>
            </a:r>
            <a:endParaRPr lang="en-US" sz="4000">
              <a:solidFill>
                <a:srgbClr val="002060"/>
              </a:solidFill>
              <a:latin typeface="Arial Black" pitchFamily="34" charset="0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341313" y="1089025"/>
            <a:ext cx="241776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tr-TR" sz="3600" b="1" u="sng">
                <a:solidFill>
                  <a:srgbClr val="002060"/>
                </a:solidFill>
                <a:latin typeface="Comic Sans MS" pitchFamily="66" charset="0"/>
              </a:rPr>
              <a:t>Ex</a:t>
            </a:r>
            <a:r>
              <a:rPr lang="en-US" sz="3600" b="1" u="sng">
                <a:solidFill>
                  <a:srgbClr val="002060"/>
                </a:solidFill>
                <a:latin typeface="Comic Sans MS" pitchFamily="66" charset="0"/>
              </a:rPr>
              <a:t>amples:</a:t>
            </a:r>
            <a:endParaRPr lang="tr-TR" sz="3600" b="1" u="sng">
              <a:solidFill>
                <a:srgbClr val="002060"/>
              </a:solidFill>
              <a:latin typeface="Comic Sans MS" pitchFamily="66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766888" y="1804988"/>
            <a:ext cx="9067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tr-TR" sz="3600" b="1" kern="0" smtClean="0">
                <a:solidFill>
                  <a:srgbClr val="0070C0"/>
                </a:solidFill>
                <a:latin typeface="+mj-lt"/>
              </a:rPr>
              <a:t>Red car is </a:t>
            </a:r>
            <a:r>
              <a:rPr lang="tr-TR" sz="3600" b="1" kern="0" smtClean="0">
                <a:solidFill>
                  <a:srgbClr val="FF0000"/>
                </a:solidFill>
                <a:latin typeface="+mj-lt"/>
              </a:rPr>
              <a:t>the</a:t>
            </a:r>
            <a:r>
              <a:rPr lang="tr-TR" sz="3600" b="1" kern="0" smtClean="0">
                <a:solidFill>
                  <a:srgbClr val="0070C0"/>
                </a:solidFill>
                <a:latin typeface="+mj-lt"/>
              </a:rPr>
              <a:t> fast</a:t>
            </a:r>
            <a:r>
              <a:rPr lang="tr-TR" sz="3600" b="1" kern="0" smtClean="0">
                <a:solidFill>
                  <a:srgbClr val="FF0000"/>
                </a:solidFill>
                <a:latin typeface="+mj-lt"/>
              </a:rPr>
              <a:t>est</a:t>
            </a:r>
            <a:r>
              <a:rPr lang="tr-TR" sz="3600" b="1" kern="0" smtClean="0">
                <a:solidFill>
                  <a:srgbClr val="0070C0"/>
                </a:solidFill>
                <a:latin typeface="+mj-lt"/>
              </a:rPr>
              <a:t> </a:t>
            </a:r>
            <a:r>
              <a:rPr lang="tr-TR" sz="3600" b="1" u="sng" kern="0" smtClean="0">
                <a:solidFill>
                  <a:srgbClr val="0070C0"/>
                </a:solidFill>
                <a:latin typeface="+mj-lt"/>
              </a:rPr>
              <a:t>of all </a:t>
            </a:r>
            <a:r>
              <a:rPr lang="tr-TR" sz="3600" b="1" kern="0" smtClean="0">
                <a:solidFill>
                  <a:srgbClr val="0070C0"/>
                </a:solidFill>
                <a:latin typeface="+mj-lt"/>
              </a:rPr>
              <a:t>/ </a:t>
            </a:r>
            <a:r>
              <a:rPr lang="tr-TR" sz="3600" b="1" u="sng" kern="0" smtClean="0">
                <a:solidFill>
                  <a:srgbClr val="0070C0"/>
                </a:solidFill>
                <a:latin typeface="+mj-lt"/>
              </a:rPr>
              <a:t>in the group</a:t>
            </a:r>
            <a:r>
              <a:rPr lang="tr-TR" sz="4000" b="1" kern="0" smtClean="0">
                <a:solidFill>
                  <a:srgbClr val="0070C0"/>
                </a:solidFill>
                <a:latin typeface="+mj-lt"/>
              </a:rPr>
              <a:t> </a:t>
            </a:r>
            <a:endParaRPr lang="en-US" sz="4000" b="1" kern="0" smtClean="0">
              <a:solidFill>
                <a:srgbClr val="0070C0"/>
              </a:solidFill>
              <a:latin typeface="+mj-lt"/>
            </a:endParaRPr>
          </a:p>
          <a:p>
            <a:pPr eaLnBrk="1" hangingPunct="1">
              <a:lnSpc>
                <a:spcPct val="150000"/>
              </a:lnSpc>
              <a:defRPr/>
            </a:pPr>
            <a:endParaRPr lang="en-US" sz="4000" b="1" kern="0" smtClean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7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8" y="2497138"/>
            <a:ext cx="2192337" cy="131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888" y="2573338"/>
            <a:ext cx="2001837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575" y="2590800"/>
            <a:ext cx="2089150" cy="108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563" y="4064000"/>
            <a:ext cx="3548062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995488" y="4648200"/>
            <a:ext cx="5018087" cy="107791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tr-TR" sz="3600" b="1" kern="0">
                <a:solidFill>
                  <a:srgbClr val="0070C0"/>
                </a:solidFill>
                <a:latin typeface="+mj-lt"/>
                <a:cs typeface="Arial" pitchFamily="34" charset="0"/>
              </a:rPr>
              <a:t>Dinosaur is </a:t>
            </a:r>
            <a:r>
              <a:rPr lang="tr-TR" sz="3600" b="1" kern="0">
                <a:solidFill>
                  <a:srgbClr val="FF0000"/>
                </a:solidFill>
                <a:latin typeface="+mj-lt"/>
                <a:cs typeface="Arial" pitchFamily="34" charset="0"/>
              </a:rPr>
              <a:t>the</a:t>
            </a:r>
            <a:r>
              <a:rPr lang="tr-TR" sz="3600" b="1" kern="0">
                <a:solidFill>
                  <a:srgbClr val="0070C0"/>
                </a:solidFill>
                <a:latin typeface="+mj-lt"/>
                <a:cs typeface="Arial" pitchFamily="34" charset="0"/>
              </a:rPr>
              <a:t> tall</a:t>
            </a:r>
            <a:r>
              <a:rPr lang="tr-TR" sz="3600" b="1" kern="0">
                <a:solidFill>
                  <a:srgbClr val="FF0000"/>
                </a:solidFill>
                <a:latin typeface="+mj-lt"/>
                <a:cs typeface="Arial" pitchFamily="34" charset="0"/>
              </a:rPr>
              <a:t>est</a:t>
            </a:r>
            <a:r>
              <a:rPr lang="tr-TR" sz="3600" b="1" kern="0">
                <a:solidFill>
                  <a:srgbClr val="0070C0"/>
                </a:solidFill>
                <a:latin typeface="+mj-lt"/>
                <a:cs typeface="Arial" pitchFamily="34" charset="0"/>
              </a:rPr>
              <a:t>.</a:t>
            </a:r>
            <a:endParaRPr lang="en-US" sz="3600" b="1" kern="0">
              <a:solidFill>
                <a:srgbClr val="0070C0"/>
              </a:solidFill>
              <a:latin typeface="+mj-lt"/>
              <a:cs typeface="Arial" pitchFamily="34" charset="0"/>
            </a:endParaRPr>
          </a:p>
          <a:p>
            <a:pPr>
              <a:spcBef>
                <a:spcPts val="0"/>
              </a:spcBef>
              <a:defRPr/>
            </a:pPr>
            <a:r>
              <a:rPr lang="en-US" sz="2800" b="1" kern="0">
                <a:solidFill>
                  <a:srgbClr val="0070C0"/>
                </a:solidFill>
                <a:latin typeface="+mj-lt"/>
                <a:cs typeface="Arial" pitchFamily="34" charset="0"/>
              </a:rPr>
              <a:t>/’dain</a:t>
            </a:r>
            <a:r>
              <a:rPr lang="en-US" sz="2800" b="1">
                <a:solidFill>
                  <a:srgbClr val="0070C0"/>
                </a:solidFill>
                <a:latin typeface="+mj-lt"/>
                <a:cs typeface="Arial" pitchFamily="34" charset="0"/>
              </a:rPr>
              <a:t>əsɔ:/</a:t>
            </a:r>
            <a:endParaRPr lang="tr-TR" sz="2800" b="1" kern="0">
              <a:solidFill>
                <a:srgbClr val="0070C0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28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Box 3"/>
          <p:cNvSpPr txBox="1">
            <a:spLocks noChangeArrowheads="1"/>
          </p:cNvSpPr>
          <p:nvPr/>
        </p:nvSpPr>
        <p:spPr bwMode="auto">
          <a:xfrm>
            <a:off x="722313" y="152400"/>
            <a:ext cx="208756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3600" b="1" u="sng">
                <a:solidFill>
                  <a:srgbClr val="002060"/>
                </a:solidFill>
                <a:latin typeface="Comic Sans MS" pitchFamily="66" charset="0"/>
              </a:rPr>
              <a:t>USES</a:t>
            </a:r>
            <a:r>
              <a:rPr lang="en-US" sz="3600" b="1">
                <a:solidFill>
                  <a:srgbClr val="002060"/>
                </a:solidFill>
                <a:latin typeface="Comic Sans MS" pitchFamily="66" charset="0"/>
              </a:rPr>
              <a:t>: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047750" y="908050"/>
            <a:ext cx="10625138" cy="1333500"/>
          </a:xfrm>
        </p:spPr>
        <p:txBody>
          <a:bodyPr/>
          <a:lstStyle/>
          <a:p>
            <a:pPr marL="457200" indent="-457200" algn="l" eaLnBrk="1" hangingPunct="1">
              <a:buFont typeface="Wingdings" pitchFamily="2" charset="2"/>
              <a:buChar char="Ø"/>
            </a:pPr>
            <a:r>
              <a:rPr lang="en-US" sz="3600" b="1" smtClean="0">
                <a:solidFill>
                  <a:srgbClr val="0070C0"/>
                </a:solidFill>
              </a:rPr>
              <a:t>We use </a:t>
            </a:r>
            <a:r>
              <a:rPr lang="en-US" sz="3600" b="1" smtClean="0">
                <a:solidFill>
                  <a:srgbClr val="FF0000"/>
                </a:solidFill>
              </a:rPr>
              <a:t>superlative</a:t>
            </a:r>
            <a:r>
              <a:rPr lang="en-US" sz="3600" b="1" smtClean="0">
                <a:solidFill>
                  <a:srgbClr val="0070C0"/>
                </a:solidFill>
              </a:rPr>
              <a:t> adjectives to compare </a:t>
            </a:r>
            <a:r>
              <a:rPr lang="en-US" sz="3600" b="1" smtClean="0">
                <a:solidFill>
                  <a:srgbClr val="FF0000"/>
                </a:solidFill>
              </a:rPr>
              <a:t>three</a:t>
            </a:r>
            <a:r>
              <a:rPr lang="en-US" sz="3600" b="1" smtClean="0">
                <a:solidFill>
                  <a:srgbClr val="0070C0"/>
                </a:solidFill>
              </a:rPr>
              <a:t> or </a:t>
            </a:r>
            <a:r>
              <a:rPr lang="en-US" sz="3600" b="1" smtClean="0">
                <a:solidFill>
                  <a:srgbClr val="FF0000"/>
                </a:solidFill>
              </a:rPr>
              <a:t>more</a:t>
            </a:r>
            <a:r>
              <a:rPr lang="en-US" sz="3600" b="1" smtClean="0">
                <a:solidFill>
                  <a:srgbClr val="0070C0"/>
                </a:solidFill>
              </a:rPr>
              <a:t> people,</a:t>
            </a:r>
            <a:r>
              <a:rPr lang="tr-TR" sz="3600" b="1" smtClean="0">
                <a:solidFill>
                  <a:srgbClr val="0070C0"/>
                </a:solidFill>
              </a:rPr>
              <a:t>thin</a:t>
            </a:r>
            <a:r>
              <a:rPr lang="en-US" sz="3600" b="1" smtClean="0">
                <a:solidFill>
                  <a:srgbClr val="0070C0"/>
                </a:solidFill>
              </a:rPr>
              <a:t>g</a:t>
            </a:r>
            <a:r>
              <a:rPr lang="tr-TR" sz="3600" b="1" smtClean="0">
                <a:solidFill>
                  <a:srgbClr val="0070C0"/>
                </a:solidFill>
              </a:rPr>
              <a:t>s</a:t>
            </a:r>
            <a:r>
              <a:rPr lang="en-US" sz="3600" b="1" smtClean="0">
                <a:solidFill>
                  <a:srgbClr val="0070C0"/>
                </a:solidFill>
              </a:rPr>
              <a:t>, etc. </a:t>
            </a:r>
            <a:endParaRPr lang="tr-TR" sz="3600" b="1" smtClean="0">
              <a:solidFill>
                <a:srgbClr val="0070C0"/>
              </a:solidFill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1081088" y="3776663"/>
            <a:ext cx="1013460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457200" indent="-4572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buFont typeface="Wingdings" pitchFamily="2" charset="2"/>
              <a:buChar char="Ø"/>
              <a:defRPr/>
            </a:pPr>
            <a:r>
              <a:rPr lang="en-US" sz="3600" b="1" smtClean="0">
                <a:solidFill>
                  <a:srgbClr val="0070C0"/>
                </a:solidFill>
                <a:latin typeface="+mj-lt"/>
              </a:rPr>
              <a:t>We often use </a:t>
            </a:r>
            <a:r>
              <a:rPr lang="en-US" sz="3600" b="1" smtClean="0">
                <a:solidFill>
                  <a:srgbClr val="FF0000"/>
                </a:solidFill>
                <a:latin typeface="+mj-lt"/>
              </a:rPr>
              <a:t>superlative</a:t>
            </a:r>
            <a:r>
              <a:rPr lang="en-US" sz="3600" b="1" smtClean="0">
                <a:solidFill>
                  <a:srgbClr val="0070C0"/>
                </a:solidFill>
                <a:latin typeface="+mj-lt"/>
              </a:rPr>
              <a:t> adjectives with the </a:t>
            </a:r>
            <a:r>
              <a:rPr lang="en-US" sz="3600" b="1" smtClean="0">
                <a:solidFill>
                  <a:srgbClr val="FF0000"/>
                </a:solidFill>
                <a:latin typeface="+mj-lt"/>
              </a:rPr>
              <a:t>present perfect</a:t>
            </a:r>
            <a:r>
              <a:rPr lang="en-US" sz="3600" b="1" smtClean="0">
                <a:solidFill>
                  <a:srgbClr val="0070C0"/>
                </a:solidFill>
                <a:latin typeface="+mj-lt"/>
              </a:rPr>
              <a:t>. </a:t>
            </a:r>
            <a:endParaRPr lang="tr-TR" sz="3600" b="1" smtClean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1309688" y="2427288"/>
            <a:ext cx="7086600" cy="116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buFontTx/>
              <a:buNone/>
              <a:defRPr/>
            </a:pPr>
            <a:r>
              <a:rPr lang="en-US" b="1" i="1" kern="0" smtClean="0">
                <a:solidFill>
                  <a:srgbClr val="00B050"/>
                </a:solidFill>
                <a:latin typeface="+mj-lt"/>
              </a:rPr>
              <a:t>Ex: </a:t>
            </a:r>
            <a:r>
              <a:rPr lang="tr-TR" b="1" i="1" kern="0" smtClean="0">
                <a:solidFill>
                  <a:srgbClr val="00B050"/>
                </a:solidFill>
                <a:latin typeface="+mj-lt"/>
              </a:rPr>
              <a:t>He is </a:t>
            </a:r>
            <a:r>
              <a:rPr lang="tr-TR" b="1" i="1" kern="0" smtClean="0">
                <a:solidFill>
                  <a:srgbClr val="FF0000"/>
                </a:solidFill>
                <a:latin typeface="+mj-lt"/>
              </a:rPr>
              <a:t>the most intelligent </a:t>
            </a:r>
            <a:r>
              <a:rPr lang="en-US" b="1" i="1" kern="0" smtClean="0">
                <a:solidFill>
                  <a:srgbClr val="00B050"/>
                </a:solidFill>
                <a:latin typeface="+mj-lt"/>
              </a:rPr>
              <a:t>s</a:t>
            </a:r>
            <a:r>
              <a:rPr lang="tr-TR" b="1" i="1" kern="0" smtClean="0">
                <a:solidFill>
                  <a:srgbClr val="00B050"/>
                </a:solidFill>
                <a:latin typeface="+mj-lt"/>
              </a:rPr>
              <a:t>tudent in the class.</a:t>
            </a:r>
          </a:p>
        </p:txBody>
      </p:sp>
      <p:pic>
        <p:nvPicPr>
          <p:cNvPr id="1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3" y="2241550"/>
            <a:ext cx="3551237" cy="153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2117725" y="5137150"/>
            <a:ext cx="8924925" cy="116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buFontTx/>
              <a:buNone/>
              <a:defRPr/>
            </a:pPr>
            <a:r>
              <a:rPr lang="en-US" b="1" i="1" kern="0" smtClean="0">
                <a:solidFill>
                  <a:srgbClr val="00B050"/>
                </a:solidFill>
                <a:latin typeface="+mj-lt"/>
              </a:rPr>
              <a:t>Ex: Russia is </a:t>
            </a:r>
            <a:r>
              <a:rPr lang="tr-TR" b="1" i="1" kern="0" smtClean="0">
                <a:solidFill>
                  <a:srgbClr val="00B050"/>
                </a:solidFill>
                <a:latin typeface="+mj-lt"/>
              </a:rPr>
              <a:t> </a:t>
            </a:r>
            <a:r>
              <a:rPr lang="tr-TR" b="1" i="1" kern="0" smtClean="0">
                <a:solidFill>
                  <a:srgbClr val="FF0000"/>
                </a:solidFill>
                <a:latin typeface="+mj-lt"/>
              </a:rPr>
              <a:t>the </a:t>
            </a:r>
            <a:r>
              <a:rPr lang="en-US" b="1" i="1" kern="0" smtClean="0">
                <a:solidFill>
                  <a:srgbClr val="FF0000"/>
                </a:solidFill>
                <a:latin typeface="+mj-lt"/>
              </a:rPr>
              <a:t>coldest </a:t>
            </a:r>
            <a:r>
              <a:rPr lang="en-US" b="1" i="1" kern="0" smtClean="0">
                <a:solidFill>
                  <a:srgbClr val="00B050"/>
                </a:solidFill>
                <a:latin typeface="+mj-lt"/>
              </a:rPr>
              <a:t>place we’re </a:t>
            </a:r>
            <a:r>
              <a:rPr lang="en-US" b="1" i="1" kern="0" smtClean="0">
                <a:solidFill>
                  <a:srgbClr val="FF0000"/>
                </a:solidFill>
                <a:latin typeface="+mj-lt"/>
              </a:rPr>
              <a:t>ever</a:t>
            </a:r>
            <a:r>
              <a:rPr lang="en-US" b="1" i="1" kern="0" smtClean="0">
                <a:solidFill>
                  <a:srgbClr val="00B050"/>
                </a:solidFill>
                <a:latin typeface="+mj-lt"/>
              </a:rPr>
              <a:t> been to.</a:t>
            </a:r>
            <a:endParaRPr lang="tr-TR" b="1" i="1" kern="0" smtClean="0">
              <a:solidFill>
                <a:srgbClr val="00B050"/>
              </a:solidFill>
              <a:latin typeface="+mj-lt"/>
            </a:endParaRPr>
          </a:p>
          <a:p>
            <a:pPr eaLnBrk="1" hangingPunct="1">
              <a:buFontTx/>
              <a:buNone/>
              <a:defRPr/>
            </a:pPr>
            <a:r>
              <a:rPr lang="tr-TR" b="1" i="1" kern="0" smtClean="0">
                <a:solidFill>
                  <a:srgbClr val="00B050"/>
                </a:solidFill>
                <a:latin typeface="+mj-lt"/>
              </a:rPr>
              <a:t>   </a:t>
            </a:r>
            <a:r>
              <a:rPr lang="en-US" b="1" i="1" kern="0" smtClean="0">
                <a:solidFill>
                  <a:srgbClr val="00B050"/>
                </a:solidFill>
                <a:latin typeface="+mj-lt"/>
              </a:rPr>
              <a:t>   It’s </a:t>
            </a:r>
            <a:r>
              <a:rPr lang="en-US" b="1" i="1" kern="0" smtClean="0">
                <a:solidFill>
                  <a:srgbClr val="FF0000"/>
                </a:solidFill>
                <a:latin typeface="+mj-lt"/>
              </a:rPr>
              <a:t>the most beautiful </a:t>
            </a:r>
            <a:r>
              <a:rPr lang="en-US" b="1" i="1" kern="0" smtClean="0">
                <a:solidFill>
                  <a:srgbClr val="00B050"/>
                </a:solidFill>
                <a:latin typeface="+mj-lt"/>
              </a:rPr>
              <a:t>church I’ve </a:t>
            </a:r>
            <a:r>
              <a:rPr lang="en-US" b="1" i="1" kern="0" smtClean="0">
                <a:solidFill>
                  <a:srgbClr val="FF0000"/>
                </a:solidFill>
                <a:latin typeface="+mj-lt"/>
              </a:rPr>
              <a:t>ever</a:t>
            </a:r>
            <a:r>
              <a:rPr lang="en-US" b="1" i="1" kern="0" smtClean="0">
                <a:solidFill>
                  <a:srgbClr val="00B050"/>
                </a:solidFill>
                <a:latin typeface="+mj-lt"/>
              </a:rPr>
              <a:t> seen.</a:t>
            </a:r>
            <a:endParaRPr lang="tr-TR" b="1" i="1" kern="0" smtClean="0">
              <a:solidFill>
                <a:srgbClr val="00B050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/>
      <p:bldP spid="5" grpId="0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2114550" y="814388"/>
            <a:ext cx="2247900" cy="3768725"/>
          </a:xfrm>
        </p:spPr>
        <p:txBody>
          <a:bodyPr>
            <a:normAutofit/>
          </a:bodyPr>
          <a:lstStyle/>
          <a:p>
            <a:pPr marL="0" indent="0" eaLnBrk="1" fontAlgn="auto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en-GB" sz="3600" b="1" kern="0" smtClean="0">
                <a:solidFill>
                  <a:srgbClr val="0070C0"/>
                </a:solidFill>
              </a:rPr>
              <a:t>cold</a:t>
            </a:r>
            <a:endParaRPr lang="en-GB" sz="3600" b="1" kern="0" dirty="0">
              <a:solidFill>
                <a:srgbClr val="0070C0"/>
              </a:solidFill>
            </a:endParaRPr>
          </a:p>
          <a:p>
            <a:pPr marL="0" indent="0" eaLnBrk="1" fontAlgn="auto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en-GB" sz="3600" b="1" kern="0" smtClean="0">
                <a:solidFill>
                  <a:srgbClr val="0070C0"/>
                </a:solidFill>
              </a:rPr>
              <a:t>big</a:t>
            </a:r>
            <a:endParaRPr lang="en-GB" sz="3600" b="1" kern="0" dirty="0">
              <a:solidFill>
                <a:srgbClr val="0070C0"/>
              </a:solidFill>
            </a:endParaRPr>
          </a:p>
          <a:p>
            <a:pPr marL="0" indent="0" eaLnBrk="1" fontAlgn="auto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en-GB" sz="3600" b="1" kern="0" dirty="0">
                <a:solidFill>
                  <a:srgbClr val="0070C0"/>
                </a:solidFill>
              </a:rPr>
              <a:t>cheap </a:t>
            </a:r>
          </a:p>
          <a:p>
            <a:pPr marL="0" indent="0" eaLnBrk="1" fontAlgn="auto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en-GB" sz="3600" b="1" kern="0" dirty="0">
                <a:solidFill>
                  <a:srgbClr val="0070C0"/>
                </a:solidFill>
              </a:rPr>
              <a:t>slow </a:t>
            </a:r>
          </a:p>
          <a:p>
            <a:pPr marL="0" indent="0" eaLnBrk="1" fontAlgn="auto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en-GB" sz="3600" b="1" kern="0" smtClean="0">
                <a:solidFill>
                  <a:srgbClr val="0070C0"/>
                </a:solidFill>
              </a:rPr>
              <a:t>heavy</a:t>
            </a:r>
            <a:endParaRPr lang="en-GB" sz="3600" b="1" u="sng" kern="0" dirty="0">
              <a:solidFill>
                <a:srgbClr val="0070C0"/>
              </a:solidFill>
            </a:endParaRP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GB" sz="4000" b="1" u="sng" kern="0" dirty="0">
              <a:solidFill>
                <a:srgbClr val="0070C0"/>
              </a:solidFill>
            </a:endParaRP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GB" sz="4000" b="1" u="sng" kern="0" dirty="0">
              <a:solidFill>
                <a:srgbClr val="0070C0"/>
              </a:solidFill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3643313" y="1125538"/>
            <a:ext cx="896937" cy="2600325"/>
          </a:xfrm>
          <a:prstGeom prst="rightBrace">
            <a:avLst>
              <a:gd name="adj1" fmla="val 0"/>
              <a:gd name="adj2" fmla="val 50000"/>
            </a:avLst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kern="0">
              <a:solidFill>
                <a:sysClr val="windowText" lastClr="000000"/>
              </a:solidFill>
              <a:latin typeface="Calibri"/>
              <a:cs typeface="+mn-cs"/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5548313" y="2001838"/>
            <a:ext cx="193357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defTabSz="6858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defTabSz="6858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defTabSz="6858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defTabSz="6858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  <a:buFont typeface="Arial" charset="0"/>
              <a:buNone/>
            </a:pPr>
            <a:r>
              <a:rPr lang="en-GB" sz="3600" b="1">
                <a:solidFill>
                  <a:srgbClr val="0070C0"/>
                </a:solidFill>
              </a:rPr>
              <a:t>   “</a:t>
            </a:r>
            <a:r>
              <a:rPr lang="en-GB" sz="3600" b="1">
                <a:solidFill>
                  <a:srgbClr val="C00000"/>
                </a:solidFill>
              </a:rPr>
              <a:t>the</a:t>
            </a:r>
            <a:r>
              <a:rPr lang="en-GB" sz="3600" b="1">
                <a:solidFill>
                  <a:srgbClr val="0070C0"/>
                </a:solidFill>
              </a:rPr>
              <a:t>” +</a:t>
            </a:r>
          </a:p>
          <a:p>
            <a:pPr eaLnBrk="1" hangingPunct="1">
              <a:lnSpc>
                <a:spcPct val="90000"/>
              </a:lnSpc>
              <a:spcBef>
                <a:spcPts val="750"/>
              </a:spcBef>
              <a:buFont typeface="Arial" charset="0"/>
              <a:buNone/>
            </a:pPr>
            <a:endParaRPr lang="en-GB" sz="3600" b="1">
              <a:solidFill>
                <a:srgbClr val="0070C0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4786313" y="2127250"/>
            <a:ext cx="692150" cy="512763"/>
          </a:xfrm>
          <a:prstGeom prst="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483475" y="717550"/>
            <a:ext cx="2960688" cy="3170238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685800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GB" sz="3600" b="1" kern="0">
                <a:solidFill>
                  <a:srgbClr val="0070C0"/>
                </a:solidFill>
              </a:rPr>
              <a:t>cold</a:t>
            </a:r>
            <a:r>
              <a:rPr lang="en-GB" sz="3600" b="1" kern="0">
                <a:solidFill>
                  <a:srgbClr val="FF0000"/>
                </a:solidFill>
              </a:rPr>
              <a:t>est</a:t>
            </a:r>
          </a:p>
          <a:p>
            <a:pPr defTabSz="685800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GB" sz="3600" b="1" kern="0">
                <a:solidFill>
                  <a:srgbClr val="0070C0"/>
                </a:solidFill>
              </a:rPr>
              <a:t>bigg</a:t>
            </a:r>
            <a:r>
              <a:rPr lang="en-GB" sz="3600" b="1" kern="0">
                <a:solidFill>
                  <a:srgbClr val="FF0000"/>
                </a:solidFill>
              </a:rPr>
              <a:t>est</a:t>
            </a:r>
          </a:p>
          <a:p>
            <a:pPr defTabSz="685800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GB" sz="3600" b="1" kern="0">
                <a:solidFill>
                  <a:srgbClr val="0070C0"/>
                </a:solidFill>
              </a:rPr>
              <a:t>cheap</a:t>
            </a:r>
            <a:r>
              <a:rPr lang="en-GB" sz="3600" b="1" kern="0">
                <a:solidFill>
                  <a:srgbClr val="FF0000"/>
                </a:solidFill>
              </a:rPr>
              <a:t>est</a:t>
            </a:r>
            <a:r>
              <a:rPr lang="en-GB" sz="3600" b="1" kern="0">
                <a:solidFill>
                  <a:srgbClr val="0070C0"/>
                </a:solidFill>
              </a:rPr>
              <a:t> </a:t>
            </a:r>
          </a:p>
          <a:p>
            <a:pPr defTabSz="685800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GB" sz="3600" b="1" kern="0">
                <a:solidFill>
                  <a:srgbClr val="0070C0"/>
                </a:solidFill>
              </a:rPr>
              <a:t>slow</a:t>
            </a:r>
            <a:r>
              <a:rPr lang="en-GB" sz="3600" b="1" kern="0">
                <a:solidFill>
                  <a:srgbClr val="FF0000"/>
                </a:solidFill>
              </a:rPr>
              <a:t>est</a:t>
            </a:r>
            <a:endParaRPr lang="en-GB" sz="3600" b="1" kern="0">
              <a:solidFill>
                <a:srgbClr val="0070C0"/>
              </a:solidFill>
            </a:endParaRPr>
          </a:p>
          <a:p>
            <a:pPr defTabSz="685800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GB" sz="3600" b="1" kern="0">
                <a:solidFill>
                  <a:srgbClr val="0070C0"/>
                </a:solidFill>
              </a:rPr>
              <a:t>heav</a:t>
            </a:r>
            <a:r>
              <a:rPr lang="en-GB" sz="3600" b="1" kern="0">
                <a:solidFill>
                  <a:srgbClr val="FF0000"/>
                </a:solidFill>
              </a:rPr>
              <a:t>iest</a:t>
            </a:r>
            <a:endParaRPr lang="en-GB" sz="3600" b="1" kern="0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4025" y="168275"/>
            <a:ext cx="3592513" cy="6461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defRPr/>
            </a:pPr>
            <a:r>
              <a:rPr lang="en-GB" sz="4000" b="1" u="sng">
                <a:solidFill>
                  <a:schemeClr val="accent5">
                    <a:lumMod val="50000"/>
                  </a:schemeClr>
                </a:solidFill>
                <a:latin typeface="Calibri"/>
                <a:cs typeface="+mn-cs"/>
              </a:rPr>
              <a:t>Short adjectives</a:t>
            </a:r>
            <a:endParaRPr lang="en-GB" sz="4000" b="1" u="sng" dirty="0">
              <a:solidFill>
                <a:schemeClr val="accent5">
                  <a:lumMod val="50000"/>
                </a:schemeClr>
              </a:solidFill>
              <a:latin typeface="Calibri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51075" y="6019800"/>
            <a:ext cx="8659813" cy="646113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600" b="1">
                <a:solidFill>
                  <a:schemeClr val="accent4">
                    <a:lumMod val="50000"/>
                  </a:schemeClr>
                </a:solidFill>
                <a:latin typeface="Comic Sans MS" pitchFamily="66" charset="0"/>
                <a:cs typeface="+mn-cs"/>
              </a:rPr>
              <a:t>S + tobe + </a:t>
            </a:r>
            <a:r>
              <a:rPr lang="en-US" sz="3600" b="1">
                <a:solidFill>
                  <a:srgbClr val="FF0000"/>
                </a:solidFill>
                <a:latin typeface="Comic Sans MS" pitchFamily="66" charset="0"/>
                <a:cs typeface="+mn-cs"/>
              </a:rPr>
              <a:t>the</a:t>
            </a:r>
            <a:r>
              <a:rPr lang="en-US" sz="3600" b="1">
                <a:solidFill>
                  <a:schemeClr val="accent4">
                    <a:lumMod val="50000"/>
                  </a:schemeClr>
                </a:solidFill>
                <a:latin typeface="Comic Sans MS" pitchFamily="66" charset="0"/>
                <a:cs typeface="+mn-cs"/>
              </a:rPr>
              <a:t> + short adj + </a:t>
            </a:r>
            <a:r>
              <a:rPr lang="en-US" sz="3600" b="1">
                <a:solidFill>
                  <a:srgbClr val="FF0000"/>
                </a:solidFill>
                <a:latin typeface="Comic Sans MS" pitchFamily="66" charset="0"/>
                <a:cs typeface="+mn-cs"/>
              </a:rPr>
              <a:t>est</a:t>
            </a:r>
            <a:r>
              <a:rPr lang="en-US" sz="3600" b="1">
                <a:solidFill>
                  <a:schemeClr val="accent4">
                    <a:lumMod val="50000"/>
                  </a:schemeClr>
                </a:solidFill>
                <a:latin typeface="Comic Sans MS" pitchFamily="66" charset="0"/>
                <a:cs typeface="+mn-cs"/>
              </a:rPr>
              <a:t> 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1004888" y="6096000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106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" y="4191000"/>
            <a:ext cx="2767013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7" name="Rectangle 13"/>
          <p:cNvSpPr>
            <a:spLocks noChangeArrowheads="1"/>
          </p:cNvSpPr>
          <p:nvPr/>
        </p:nvSpPr>
        <p:spPr bwMode="auto">
          <a:xfrm>
            <a:off x="3709988" y="4437063"/>
            <a:ext cx="79009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3200" b="1" i="1">
                <a:solidFill>
                  <a:srgbClr val="00B050"/>
                </a:solidFill>
                <a:latin typeface="+mj-lt"/>
              </a:rPr>
              <a:t>The whale </a:t>
            </a:r>
            <a:r>
              <a:rPr lang="en-US" sz="3200" b="1" i="1">
                <a:solidFill>
                  <a:srgbClr val="FF0000"/>
                </a:solidFill>
                <a:latin typeface="+mj-lt"/>
              </a:rPr>
              <a:t>is the biggest </a:t>
            </a:r>
            <a:r>
              <a:rPr lang="en-US" sz="3200" b="1" i="1">
                <a:solidFill>
                  <a:srgbClr val="00B050"/>
                </a:solidFill>
                <a:latin typeface="+mj-lt"/>
              </a:rPr>
              <a:t>animal in the ocean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/>
      <p:bldP spid="10" grpId="0" animBg="1"/>
      <p:bldP spid="11" grpId="0" animBg="1"/>
      <p:bldP spid="410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Brace 3"/>
          <p:cNvSpPr/>
          <p:nvPr/>
        </p:nvSpPr>
        <p:spPr>
          <a:xfrm>
            <a:off x="3956050" y="1238250"/>
            <a:ext cx="898525" cy="2736850"/>
          </a:xfrm>
          <a:prstGeom prst="rightBrace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kern="0">
              <a:solidFill>
                <a:sysClr val="windowText" lastClr="000000"/>
              </a:solidFill>
              <a:latin typeface="Calibri"/>
              <a:cs typeface="+mn-cs"/>
            </a:endParaRP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5700713" y="2254250"/>
            <a:ext cx="1998662" cy="74295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GB" sz="3600" smtClean="0">
                <a:solidFill>
                  <a:sysClr val="windowText" lastClr="000000"/>
                </a:solidFill>
              </a:rPr>
              <a:t> </a:t>
            </a:r>
            <a:r>
              <a:rPr lang="en-GB" sz="3600" b="1" smtClean="0">
                <a:solidFill>
                  <a:srgbClr val="FF0000"/>
                </a:solidFill>
              </a:rPr>
              <a:t>“the ” </a:t>
            </a:r>
            <a:r>
              <a:rPr lang="en-GB" sz="3600" b="1" smtClean="0">
                <a:solidFill>
                  <a:srgbClr val="0070C0"/>
                </a:solidFill>
              </a:rPr>
              <a:t>+</a:t>
            </a:r>
            <a:endParaRPr lang="en-GB" sz="3600" b="1" dirty="0">
              <a:solidFill>
                <a:srgbClr val="0070C0"/>
              </a:solidFill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GB" sz="3600" dirty="0">
              <a:solidFill>
                <a:sysClr val="windowText" lastClr="000000"/>
              </a:solidFill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GB" sz="3600" dirty="0">
              <a:solidFill>
                <a:sysClr val="windowText" lastClr="000000"/>
              </a:solidFill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GB" sz="3600" dirty="0">
              <a:solidFill>
                <a:sysClr val="windowText" lastClr="000000"/>
              </a:solidFill>
            </a:endParaRPr>
          </a:p>
          <a:p>
            <a:pPr fontAlgn="auto">
              <a:spcAft>
                <a:spcPts val="0"/>
              </a:spcAft>
              <a:defRPr/>
            </a:pPr>
            <a:endParaRPr lang="en-GB" sz="3600" dirty="0">
              <a:solidFill>
                <a:sysClr val="windowText" lastClr="000000"/>
              </a:solidFill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1306513" y="1004888"/>
            <a:ext cx="2746375" cy="324167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GB" sz="3600" b="1" smtClean="0">
                <a:solidFill>
                  <a:srgbClr val="0070C0"/>
                </a:solidFill>
              </a:rPr>
              <a:t>interesting</a:t>
            </a:r>
            <a:endParaRPr lang="en-GB" sz="3600" b="1" dirty="0">
              <a:solidFill>
                <a:srgbClr val="0070C0"/>
              </a:solidFill>
            </a:endParaRPr>
          </a:p>
          <a:p>
            <a:pPr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GB" sz="3600" b="1" dirty="0">
                <a:solidFill>
                  <a:srgbClr val="0070C0"/>
                </a:solidFill>
              </a:rPr>
              <a:t>intelligent  </a:t>
            </a:r>
          </a:p>
          <a:p>
            <a:pPr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GB" sz="3600" b="1" dirty="0">
                <a:solidFill>
                  <a:srgbClr val="0070C0"/>
                </a:solidFill>
              </a:rPr>
              <a:t>dangerous </a:t>
            </a:r>
          </a:p>
          <a:p>
            <a:pPr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GB" sz="3600" b="1" dirty="0">
                <a:solidFill>
                  <a:srgbClr val="0070C0"/>
                </a:solidFill>
              </a:rPr>
              <a:t>expensive</a:t>
            </a:r>
          </a:p>
          <a:p>
            <a:pPr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GB" sz="3600" b="1" smtClean="0">
                <a:solidFill>
                  <a:srgbClr val="0070C0"/>
                </a:solidFill>
              </a:rPr>
              <a:t>beautiful</a:t>
            </a:r>
            <a:endParaRPr lang="en-GB" sz="3600" b="1" u="sng" dirty="0">
              <a:solidFill>
                <a:srgbClr val="0070C0"/>
              </a:solidFill>
            </a:endParaRPr>
          </a:p>
          <a:p>
            <a:pPr marL="0" indent="0" fontAlgn="auto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GB" sz="3600" b="1" u="sng" dirty="0">
              <a:solidFill>
                <a:srgbClr val="0070C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5775" y="249238"/>
            <a:ext cx="3449638" cy="6461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defRPr/>
            </a:pPr>
            <a:r>
              <a:rPr lang="en-GB" sz="4000" b="1" u="sng">
                <a:solidFill>
                  <a:schemeClr val="accent5">
                    <a:lumMod val="50000"/>
                  </a:schemeClr>
                </a:solidFill>
                <a:latin typeface="Calibri"/>
              </a:rPr>
              <a:t>Long adjectives</a:t>
            </a:r>
            <a:endParaRPr lang="en-GB" sz="4000" b="1" u="sng" dirty="0">
              <a:solidFill>
                <a:schemeClr val="accent5">
                  <a:lumMod val="50000"/>
                </a:schemeClr>
              </a:solidFill>
              <a:latin typeface="Calibri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5272088" y="2398713"/>
            <a:ext cx="400050" cy="4159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7594600" y="917575"/>
            <a:ext cx="3711575" cy="324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defTabSz="6858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defTabSz="6858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defTabSz="6858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defTabSz="6858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spcBef>
                <a:spcPts val="600"/>
              </a:spcBef>
              <a:buFont typeface="Arial" charset="0"/>
              <a:buNone/>
            </a:pPr>
            <a:r>
              <a:rPr lang="en-GB" sz="3600" b="1">
                <a:solidFill>
                  <a:srgbClr val="FF0000"/>
                </a:solidFill>
              </a:rPr>
              <a:t>most</a:t>
            </a:r>
            <a:r>
              <a:rPr lang="en-GB" sz="3600" b="1">
                <a:solidFill>
                  <a:srgbClr val="0070C0"/>
                </a:solidFill>
              </a:rPr>
              <a:t> interesting</a:t>
            </a:r>
          </a:p>
          <a:p>
            <a:pPr eaLnBrk="1" hangingPunct="1">
              <a:spcBef>
                <a:spcPts val="600"/>
              </a:spcBef>
              <a:buFont typeface="Arial" charset="0"/>
              <a:buNone/>
            </a:pPr>
            <a:r>
              <a:rPr lang="en-GB" sz="3600" b="1">
                <a:solidFill>
                  <a:srgbClr val="FF0000"/>
                </a:solidFill>
              </a:rPr>
              <a:t>most</a:t>
            </a:r>
            <a:r>
              <a:rPr lang="en-GB" sz="3600" b="1">
                <a:solidFill>
                  <a:srgbClr val="0070C0"/>
                </a:solidFill>
              </a:rPr>
              <a:t> intelligent  </a:t>
            </a:r>
          </a:p>
          <a:p>
            <a:pPr eaLnBrk="1" hangingPunct="1">
              <a:spcBef>
                <a:spcPts val="600"/>
              </a:spcBef>
              <a:buFont typeface="Arial" charset="0"/>
              <a:buNone/>
            </a:pPr>
            <a:r>
              <a:rPr lang="en-GB" sz="3600" b="1">
                <a:solidFill>
                  <a:srgbClr val="FF0000"/>
                </a:solidFill>
              </a:rPr>
              <a:t>most</a:t>
            </a:r>
            <a:r>
              <a:rPr lang="en-GB" sz="3600" b="1">
                <a:solidFill>
                  <a:srgbClr val="0070C0"/>
                </a:solidFill>
              </a:rPr>
              <a:t> dangerous </a:t>
            </a:r>
          </a:p>
          <a:p>
            <a:pPr eaLnBrk="1" hangingPunct="1">
              <a:spcBef>
                <a:spcPts val="600"/>
              </a:spcBef>
              <a:buFont typeface="Arial" charset="0"/>
              <a:buNone/>
            </a:pPr>
            <a:r>
              <a:rPr lang="en-GB" sz="3600" b="1">
                <a:solidFill>
                  <a:srgbClr val="FF0000"/>
                </a:solidFill>
              </a:rPr>
              <a:t>most</a:t>
            </a:r>
            <a:r>
              <a:rPr lang="en-GB" sz="3600" b="1">
                <a:solidFill>
                  <a:srgbClr val="0070C0"/>
                </a:solidFill>
              </a:rPr>
              <a:t> expensive</a:t>
            </a:r>
          </a:p>
          <a:p>
            <a:pPr eaLnBrk="1" hangingPunct="1">
              <a:spcBef>
                <a:spcPts val="600"/>
              </a:spcBef>
              <a:buFont typeface="Arial" charset="0"/>
              <a:buNone/>
            </a:pPr>
            <a:r>
              <a:rPr lang="en-GB" sz="3600" b="1">
                <a:solidFill>
                  <a:srgbClr val="FF0000"/>
                </a:solidFill>
              </a:rPr>
              <a:t>most</a:t>
            </a:r>
            <a:r>
              <a:rPr lang="en-GB" sz="3600" b="1">
                <a:solidFill>
                  <a:srgbClr val="0070C0"/>
                </a:solidFill>
              </a:rPr>
              <a:t> beautiful</a:t>
            </a:r>
            <a:endParaRPr lang="en-GB" sz="3600" b="1" u="sng">
              <a:solidFill>
                <a:srgbClr val="0070C0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Font typeface="Arial" charset="0"/>
              <a:buNone/>
            </a:pPr>
            <a:endParaRPr lang="en-GB" sz="3600" b="1" u="sng">
              <a:solidFill>
                <a:srgbClr val="0070C0"/>
              </a:solidFill>
            </a:endParaRPr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0" y="4316413"/>
            <a:ext cx="2087563" cy="133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3236913" y="4560888"/>
            <a:ext cx="8069262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tr-TR" sz="3200" b="1" i="1" kern="0">
                <a:solidFill>
                  <a:srgbClr val="00B050"/>
                </a:solidFill>
                <a:latin typeface="+mj-lt"/>
              </a:rPr>
              <a:t>She is </a:t>
            </a:r>
            <a:r>
              <a:rPr lang="tr-TR" sz="3200" b="1" i="1" kern="0">
                <a:solidFill>
                  <a:srgbClr val="FF0000"/>
                </a:solidFill>
                <a:latin typeface="+mj-lt"/>
              </a:rPr>
              <a:t>the most beautiful </a:t>
            </a:r>
            <a:r>
              <a:rPr lang="tr-TR" sz="3200" b="1" i="1" kern="0">
                <a:solidFill>
                  <a:srgbClr val="00B050"/>
                </a:solidFill>
                <a:latin typeface="+mj-lt"/>
              </a:rPr>
              <a:t>girl in</a:t>
            </a:r>
            <a:r>
              <a:rPr lang="en-US" sz="3200" b="1" i="1" kern="0">
                <a:solidFill>
                  <a:srgbClr val="00B050"/>
                </a:solidFill>
                <a:latin typeface="+mj-lt"/>
              </a:rPr>
              <a:t> </a:t>
            </a:r>
            <a:r>
              <a:rPr lang="tr-TR" sz="3200" b="1" i="1" kern="0">
                <a:solidFill>
                  <a:srgbClr val="00B050"/>
                </a:solidFill>
                <a:latin typeface="+mj-lt"/>
              </a:rPr>
              <a:t>the world.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36913" y="5867400"/>
            <a:ext cx="8121650" cy="646113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600" b="1">
                <a:solidFill>
                  <a:schemeClr val="accent4">
                    <a:lumMod val="50000"/>
                  </a:schemeClr>
                </a:solidFill>
                <a:latin typeface="Comic Sans MS" pitchFamily="66" charset="0"/>
                <a:cs typeface="+mn-cs"/>
              </a:rPr>
              <a:t>S + tobe + </a:t>
            </a:r>
            <a:r>
              <a:rPr lang="en-US" sz="3600" b="1">
                <a:solidFill>
                  <a:srgbClr val="FF0000"/>
                </a:solidFill>
                <a:latin typeface="Comic Sans MS" pitchFamily="66" charset="0"/>
                <a:cs typeface="+mn-cs"/>
              </a:rPr>
              <a:t>the most </a:t>
            </a:r>
            <a:r>
              <a:rPr lang="en-US" sz="3600" b="1">
                <a:solidFill>
                  <a:schemeClr val="accent4">
                    <a:lumMod val="50000"/>
                  </a:schemeClr>
                </a:solidFill>
                <a:latin typeface="Comic Sans MS" pitchFamily="66" charset="0"/>
                <a:cs typeface="+mn-cs"/>
              </a:rPr>
              <a:t>+ long adj </a:t>
            </a:r>
          </a:p>
        </p:txBody>
      </p:sp>
      <p:sp>
        <p:nvSpPr>
          <p:cNvPr id="2" name="Right Arrow 1"/>
          <p:cNvSpPr/>
          <p:nvPr/>
        </p:nvSpPr>
        <p:spPr>
          <a:xfrm>
            <a:off x="1982788" y="6019800"/>
            <a:ext cx="592137" cy="493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9" grpId="0" animBg="1"/>
      <p:bldP spid="10" grpId="0"/>
      <p:bldP spid="14" grpId="0"/>
      <p:bldP spid="11" grpId="0" animBg="1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47688" y="1165225"/>
            <a:ext cx="10648950" cy="14160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spcBef>
                <a:spcPts val="1200"/>
              </a:spcBef>
              <a:buFont typeface="Wingdings" pitchFamily="2" charset="2"/>
              <a:buChar char="Ø"/>
              <a:defRPr/>
            </a:pPr>
            <a:r>
              <a:rPr lang="en-US" sz="4000" b="1">
                <a:solidFill>
                  <a:srgbClr val="0070C0"/>
                </a:solidFill>
                <a:latin typeface="+mj-lt"/>
              </a:rPr>
              <a:t>If a </a:t>
            </a:r>
            <a:r>
              <a:rPr lang="en-US" sz="4000" b="1">
                <a:solidFill>
                  <a:srgbClr val="FF0000"/>
                </a:solidFill>
                <a:latin typeface="+mj-lt"/>
              </a:rPr>
              <a:t>short</a:t>
            </a:r>
            <a:r>
              <a:rPr lang="en-US" sz="4000" b="1">
                <a:solidFill>
                  <a:srgbClr val="0070C0"/>
                </a:solidFill>
                <a:latin typeface="+mj-lt"/>
              </a:rPr>
              <a:t> adjective ends in </a:t>
            </a:r>
            <a:r>
              <a:rPr lang="en-US" sz="4000" b="1">
                <a:solidFill>
                  <a:srgbClr val="FF0000"/>
                </a:solidFill>
                <a:latin typeface="+mj-lt"/>
              </a:rPr>
              <a:t>e</a:t>
            </a:r>
            <a:r>
              <a:rPr lang="en-US" sz="4000" b="1">
                <a:solidFill>
                  <a:srgbClr val="0070C0"/>
                </a:solidFill>
                <a:latin typeface="+mj-lt"/>
              </a:rPr>
              <a:t>, we add </a:t>
            </a:r>
            <a:r>
              <a:rPr lang="en-US" sz="4000" b="1">
                <a:solidFill>
                  <a:srgbClr val="FF0000"/>
                </a:solidFill>
                <a:latin typeface="+mj-lt"/>
              </a:rPr>
              <a:t>-st</a:t>
            </a:r>
            <a:endParaRPr lang="tr-TR" sz="4000" b="1">
              <a:solidFill>
                <a:srgbClr val="FF0000"/>
              </a:solidFill>
              <a:latin typeface="+mj-lt"/>
            </a:endParaRPr>
          </a:p>
          <a:p>
            <a:pPr>
              <a:spcBef>
                <a:spcPts val="1200"/>
              </a:spcBef>
              <a:defRPr/>
            </a:pPr>
            <a:r>
              <a:rPr lang="en-US" sz="3600" b="1">
                <a:solidFill>
                  <a:srgbClr val="0070C0"/>
                </a:solidFill>
                <a:latin typeface="+mj-lt"/>
              </a:rPr>
              <a:t>               </a:t>
            </a:r>
            <a:r>
              <a:rPr lang="en-US" sz="3200" b="1">
                <a:solidFill>
                  <a:srgbClr val="7030A0"/>
                </a:solidFill>
                <a:latin typeface="+mj-lt"/>
              </a:rPr>
              <a:t>wide - wide</a:t>
            </a:r>
            <a:r>
              <a:rPr lang="en-US" sz="3200" b="1">
                <a:solidFill>
                  <a:srgbClr val="FF0000"/>
                </a:solidFill>
                <a:latin typeface="+mj-lt"/>
              </a:rPr>
              <a:t>st</a:t>
            </a:r>
            <a:r>
              <a:rPr lang="en-US" sz="3200" b="1">
                <a:solidFill>
                  <a:srgbClr val="7030A0"/>
                </a:solidFill>
                <a:latin typeface="+mj-lt"/>
              </a:rPr>
              <a:t>                large  - large</a:t>
            </a:r>
            <a:r>
              <a:rPr lang="en-US" sz="3200" b="1">
                <a:solidFill>
                  <a:srgbClr val="FF0000"/>
                </a:solidFill>
                <a:latin typeface="+mj-lt"/>
              </a:rPr>
              <a:t>st</a:t>
            </a:r>
            <a:endParaRPr lang="tr-TR" sz="3200" b="1">
              <a:solidFill>
                <a:srgbClr val="FF0000"/>
              </a:solidFill>
              <a:latin typeface="+mj-lt"/>
            </a:endParaRPr>
          </a:p>
        </p:txBody>
      </p:sp>
      <p:sp>
        <p:nvSpPr>
          <p:cNvPr id="6147" name="TextBox 4"/>
          <p:cNvSpPr txBox="1">
            <a:spLocks noChangeArrowheads="1"/>
          </p:cNvSpPr>
          <p:nvPr/>
        </p:nvSpPr>
        <p:spPr bwMode="auto">
          <a:xfrm>
            <a:off x="730250" y="290513"/>
            <a:ext cx="22177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3600" b="1" u="sng">
                <a:solidFill>
                  <a:srgbClr val="002060"/>
                </a:solidFill>
                <a:latin typeface="Comic Sans MS" pitchFamily="66" charset="0"/>
              </a:rPr>
              <a:t>NOTES: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23888" y="2700338"/>
            <a:ext cx="11658600" cy="2085975"/>
          </a:xfrm>
        </p:spPr>
        <p:txBody>
          <a:bodyPr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3600" b="1" kern="0" smtClean="0">
                <a:solidFill>
                  <a:srgbClr val="0070C0"/>
                </a:solidFill>
              </a:rPr>
              <a:t> </a:t>
            </a:r>
            <a:r>
              <a:rPr lang="tr-TR" sz="3600" b="1" kern="0" smtClean="0">
                <a:solidFill>
                  <a:srgbClr val="0070C0"/>
                </a:solidFill>
              </a:rPr>
              <a:t>If </a:t>
            </a:r>
            <a:r>
              <a:rPr lang="en-US" sz="3600" b="1">
                <a:solidFill>
                  <a:srgbClr val="0070C0"/>
                </a:solidFill>
              </a:rPr>
              <a:t>a </a:t>
            </a:r>
            <a:r>
              <a:rPr lang="en-US" sz="3600" b="1">
                <a:solidFill>
                  <a:srgbClr val="FF0000"/>
                </a:solidFill>
              </a:rPr>
              <a:t>short</a:t>
            </a:r>
            <a:r>
              <a:rPr lang="en-US" sz="3600" b="1">
                <a:solidFill>
                  <a:srgbClr val="0070C0"/>
                </a:solidFill>
              </a:rPr>
              <a:t> adjective </a:t>
            </a:r>
            <a:r>
              <a:rPr lang="tr-TR" sz="3600" b="1" kern="0" smtClean="0">
                <a:solidFill>
                  <a:srgbClr val="0070C0"/>
                </a:solidFill>
              </a:rPr>
              <a:t>ends in </a:t>
            </a:r>
            <a:r>
              <a:rPr lang="tr-TR" sz="3600" b="1" kern="0" smtClean="0">
                <a:solidFill>
                  <a:srgbClr val="FF0000"/>
                </a:solidFill>
              </a:rPr>
              <a:t>one vowel</a:t>
            </a:r>
            <a:r>
              <a:rPr lang="tr-TR" sz="3600" b="1" kern="0" smtClean="0">
                <a:solidFill>
                  <a:sysClr val="windowText" lastClr="000000"/>
                </a:solidFill>
              </a:rPr>
              <a:t> + </a:t>
            </a:r>
            <a:r>
              <a:rPr lang="tr-TR" sz="3600" b="1" kern="0" smtClean="0">
                <a:solidFill>
                  <a:srgbClr val="FF0000"/>
                </a:solidFill>
              </a:rPr>
              <a:t>consonant</a:t>
            </a:r>
            <a:r>
              <a:rPr lang="en-US" sz="3600" b="1" kern="0" smtClean="0">
                <a:solidFill>
                  <a:srgbClr val="FF0000"/>
                </a:solidFill>
              </a:rPr>
              <a:t> </a:t>
            </a:r>
            <a:r>
              <a:rPr lang="tr-TR" sz="3600" b="1" kern="0">
                <a:solidFill>
                  <a:srgbClr val="0070C0"/>
                </a:solidFill>
              </a:rPr>
              <a:t>we</a:t>
            </a:r>
            <a:r>
              <a:rPr lang="tr-TR" sz="3600" b="1" kern="0" smtClean="0">
                <a:solidFill>
                  <a:srgbClr val="FF0000"/>
                </a:solidFill>
              </a:rPr>
              <a:t/>
            </a:r>
            <a:br>
              <a:rPr lang="tr-TR" sz="3600" b="1" kern="0" smtClean="0">
                <a:solidFill>
                  <a:srgbClr val="FF0000"/>
                </a:solidFill>
              </a:rPr>
            </a:br>
            <a:r>
              <a:rPr lang="tr-TR" sz="3600" b="1" kern="0" smtClean="0">
                <a:solidFill>
                  <a:srgbClr val="FF0000"/>
                </a:solidFill>
              </a:rPr>
              <a:t>                            </a:t>
            </a:r>
            <a:r>
              <a:rPr lang="en-US" sz="3600" b="1" kern="0" smtClean="0">
                <a:solidFill>
                  <a:srgbClr val="FF0000"/>
                </a:solidFill>
              </a:rPr>
              <a:t>                           </a:t>
            </a:r>
            <a:r>
              <a:rPr lang="tr-TR" sz="2800" b="1" i="1" kern="0" smtClean="0">
                <a:solidFill>
                  <a:srgbClr val="0070C0"/>
                </a:solidFill>
              </a:rPr>
              <a:t>(a,e,i,o,u)  </a:t>
            </a:r>
            <a:r>
              <a:rPr lang="en-US" sz="2800" b="1" i="1" kern="0" smtClean="0">
                <a:solidFill>
                  <a:srgbClr val="0070C0"/>
                </a:solidFill>
              </a:rPr>
              <a:t>         (</a:t>
            </a:r>
            <a:r>
              <a:rPr lang="tr-TR" sz="2800" b="1" i="1" kern="0" smtClean="0">
                <a:solidFill>
                  <a:srgbClr val="0070C0"/>
                </a:solidFill>
              </a:rPr>
              <a:t>b,c,d,f,g,h,j,k,l,m...)</a:t>
            </a:r>
            <a:br>
              <a:rPr lang="tr-TR" sz="2800" b="1" i="1" kern="0" smtClean="0">
                <a:solidFill>
                  <a:srgbClr val="0070C0"/>
                </a:solidFill>
              </a:rPr>
            </a:br>
            <a:r>
              <a:rPr lang="tr-TR" sz="3600" b="1" kern="0" smtClean="0">
                <a:solidFill>
                  <a:srgbClr val="FF0000"/>
                </a:solidFill>
              </a:rPr>
              <a:t>double</a:t>
            </a:r>
            <a:r>
              <a:rPr lang="tr-TR" sz="3600" b="1" kern="0" smtClean="0">
                <a:solidFill>
                  <a:sysClr val="windowText" lastClr="000000"/>
                </a:solidFill>
              </a:rPr>
              <a:t> </a:t>
            </a:r>
            <a:r>
              <a:rPr lang="tr-TR" sz="3600" b="1" kern="0" smtClean="0">
                <a:solidFill>
                  <a:srgbClr val="0070C0"/>
                </a:solidFill>
              </a:rPr>
              <a:t>the consanant and add </a:t>
            </a:r>
            <a:r>
              <a:rPr lang="en-US" sz="3600" b="1" kern="0">
                <a:solidFill>
                  <a:srgbClr val="FF0000"/>
                </a:solidFill>
              </a:rPr>
              <a:t>-</a:t>
            </a:r>
            <a:r>
              <a:rPr lang="tr-TR" sz="3600" b="1" kern="0" smtClean="0">
                <a:solidFill>
                  <a:srgbClr val="FF0000"/>
                </a:solidFill>
              </a:rPr>
              <a:t>e</a:t>
            </a:r>
            <a:r>
              <a:rPr lang="en-US" sz="3600" b="1" kern="0" smtClean="0">
                <a:solidFill>
                  <a:srgbClr val="FF0000"/>
                </a:solidFill>
              </a:rPr>
              <a:t>st </a:t>
            </a:r>
            <a:r>
              <a:rPr lang="en-US" sz="3600" b="1" kern="0" smtClean="0">
                <a:solidFill>
                  <a:srgbClr val="0070C0"/>
                </a:solidFill>
              </a:rPr>
              <a:t>(except adjs ending </a:t>
            </a:r>
            <a:r>
              <a:rPr lang="en-US" sz="3600" b="1" kern="0" smtClean="0">
                <a:solidFill>
                  <a:srgbClr val="FF0000"/>
                </a:solidFill>
              </a:rPr>
              <a:t>“w”)</a:t>
            </a:r>
            <a:endParaRPr lang="tr-TR" sz="3600" b="1" kern="0" smtClean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47988" y="4732338"/>
            <a:ext cx="3302000" cy="21240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tr-TR" sz="3200" b="1" kern="0">
                <a:solidFill>
                  <a:srgbClr val="7030A0"/>
                </a:solidFill>
                <a:latin typeface="+mj-lt"/>
                <a:cs typeface="Arial" pitchFamily="34" charset="0"/>
              </a:rPr>
              <a:t>b</a:t>
            </a:r>
            <a:r>
              <a:rPr lang="tr-TR" sz="3200" b="1" kern="0">
                <a:solidFill>
                  <a:srgbClr val="FF0000"/>
                </a:solidFill>
                <a:latin typeface="+mj-lt"/>
                <a:cs typeface="Arial" pitchFamily="34" charset="0"/>
              </a:rPr>
              <a:t>i</a:t>
            </a:r>
            <a:r>
              <a:rPr lang="tr-TR" sz="3200" b="1" kern="0">
                <a:solidFill>
                  <a:srgbClr val="7030A0"/>
                </a:solidFill>
                <a:latin typeface="+mj-lt"/>
                <a:cs typeface="Arial" pitchFamily="34" charset="0"/>
              </a:rPr>
              <a:t>g    -   big</a:t>
            </a:r>
            <a:r>
              <a:rPr lang="en-US" sz="3200" b="1" kern="0">
                <a:solidFill>
                  <a:srgbClr val="FF0000"/>
                </a:solidFill>
                <a:latin typeface="+mj-lt"/>
                <a:cs typeface="Arial" pitchFamily="34" charset="0"/>
              </a:rPr>
              <a:t>gest</a:t>
            </a:r>
            <a:endParaRPr lang="tr-TR" sz="3200" b="1" kern="0">
              <a:solidFill>
                <a:srgbClr val="7030A0"/>
              </a:solidFill>
              <a:latin typeface="+mj-lt"/>
              <a:cs typeface="Arial" pitchFamily="34" charset="0"/>
            </a:endParaRPr>
          </a:p>
          <a:p>
            <a:pPr>
              <a:defRPr/>
            </a:pPr>
            <a:r>
              <a:rPr lang="tr-TR" sz="3200" b="1" kern="0">
                <a:solidFill>
                  <a:srgbClr val="7030A0"/>
                </a:solidFill>
                <a:latin typeface="+mj-lt"/>
                <a:cs typeface="Arial" pitchFamily="34" charset="0"/>
              </a:rPr>
              <a:t>h</a:t>
            </a:r>
            <a:r>
              <a:rPr lang="tr-TR" sz="3200" b="1" kern="0">
                <a:solidFill>
                  <a:srgbClr val="FF0000"/>
                </a:solidFill>
                <a:latin typeface="+mj-lt"/>
                <a:cs typeface="Arial" pitchFamily="34" charset="0"/>
              </a:rPr>
              <a:t>o</a:t>
            </a:r>
            <a:r>
              <a:rPr lang="tr-TR" sz="3200" b="1" kern="0">
                <a:solidFill>
                  <a:srgbClr val="7030A0"/>
                </a:solidFill>
                <a:latin typeface="+mj-lt"/>
                <a:cs typeface="Arial" pitchFamily="34" charset="0"/>
              </a:rPr>
              <a:t>t   -   hot</a:t>
            </a:r>
            <a:r>
              <a:rPr lang="en-US" sz="3200" b="1" kern="0">
                <a:solidFill>
                  <a:srgbClr val="FF0000"/>
                </a:solidFill>
                <a:latin typeface="+mj-lt"/>
                <a:cs typeface="Arial" pitchFamily="34" charset="0"/>
              </a:rPr>
              <a:t>test</a:t>
            </a:r>
            <a:endParaRPr lang="tr-TR" sz="3200" b="1" kern="0">
              <a:solidFill>
                <a:srgbClr val="7030A0"/>
              </a:solidFill>
              <a:latin typeface="+mj-lt"/>
              <a:cs typeface="Arial" pitchFamily="34" charset="0"/>
            </a:endParaRPr>
          </a:p>
          <a:p>
            <a:pPr>
              <a:defRPr/>
            </a:pPr>
            <a:r>
              <a:rPr lang="tr-TR" sz="3200" b="1" kern="0">
                <a:solidFill>
                  <a:srgbClr val="7030A0"/>
                </a:solidFill>
                <a:latin typeface="+mj-lt"/>
                <a:cs typeface="Arial" pitchFamily="34" charset="0"/>
              </a:rPr>
              <a:t>th</a:t>
            </a:r>
            <a:r>
              <a:rPr lang="tr-TR" sz="3200" b="1" kern="0">
                <a:solidFill>
                  <a:srgbClr val="FF0000"/>
                </a:solidFill>
                <a:latin typeface="+mj-lt"/>
                <a:cs typeface="Arial" pitchFamily="34" charset="0"/>
              </a:rPr>
              <a:t>i</a:t>
            </a:r>
            <a:r>
              <a:rPr lang="tr-TR" sz="3200" b="1" kern="0">
                <a:solidFill>
                  <a:srgbClr val="7030A0"/>
                </a:solidFill>
                <a:latin typeface="+mj-lt"/>
                <a:cs typeface="Arial" pitchFamily="34" charset="0"/>
              </a:rPr>
              <a:t>n  -   thin</a:t>
            </a:r>
            <a:r>
              <a:rPr lang="en-US" sz="3200" b="1" kern="0">
                <a:solidFill>
                  <a:srgbClr val="FF0000"/>
                </a:solidFill>
                <a:latin typeface="+mj-lt"/>
                <a:cs typeface="Arial" pitchFamily="34" charset="0"/>
              </a:rPr>
              <a:t>nest</a:t>
            </a:r>
            <a:endParaRPr lang="tr-TR" sz="3200" b="1" kern="0">
              <a:solidFill>
                <a:srgbClr val="7030A0"/>
              </a:solidFill>
              <a:latin typeface="+mj-lt"/>
              <a:cs typeface="Arial" pitchFamily="34" charset="0"/>
            </a:endParaRPr>
          </a:p>
          <a:p>
            <a:pPr>
              <a:defRPr/>
            </a:pPr>
            <a:r>
              <a:rPr lang="tr-TR" sz="3200" b="1" kern="0">
                <a:solidFill>
                  <a:srgbClr val="7030A0"/>
                </a:solidFill>
                <a:latin typeface="+mj-lt"/>
                <a:cs typeface="Arial" pitchFamily="34" charset="0"/>
              </a:rPr>
              <a:t>f</a:t>
            </a:r>
            <a:r>
              <a:rPr lang="tr-TR" sz="3200" b="1" kern="0">
                <a:solidFill>
                  <a:srgbClr val="FF0000"/>
                </a:solidFill>
                <a:latin typeface="+mj-lt"/>
                <a:cs typeface="Arial" pitchFamily="34" charset="0"/>
              </a:rPr>
              <a:t>a</a:t>
            </a:r>
            <a:r>
              <a:rPr lang="tr-TR" sz="3200" b="1" kern="0">
                <a:solidFill>
                  <a:srgbClr val="7030A0"/>
                </a:solidFill>
                <a:latin typeface="+mj-lt"/>
                <a:cs typeface="Arial" pitchFamily="34" charset="0"/>
              </a:rPr>
              <a:t>t    -   fat</a:t>
            </a:r>
            <a:r>
              <a:rPr lang="en-US" sz="3200" b="1" kern="0">
                <a:solidFill>
                  <a:srgbClr val="FF0000"/>
                </a:solidFill>
                <a:latin typeface="+mj-lt"/>
                <a:cs typeface="Arial" pitchFamily="34" charset="0"/>
              </a:rPr>
              <a:t>test</a:t>
            </a:r>
            <a:r>
              <a:rPr lang="tr-TR" sz="3600" b="1" kern="0">
                <a:solidFill>
                  <a:srgbClr val="7030A0"/>
                </a:solidFill>
                <a:latin typeface="+mj-lt"/>
                <a:cs typeface="Arial" pitchFamily="34" charset="0"/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6719888" y="4730750"/>
            <a:ext cx="3168650" cy="157003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3200" b="1" kern="0">
                <a:solidFill>
                  <a:srgbClr val="7030A0"/>
                </a:solidFill>
                <a:latin typeface="+mj-lt"/>
                <a:cs typeface="Arial" pitchFamily="34" charset="0"/>
              </a:rPr>
              <a:t>n</a:t>
            </a:r>
            <a:r>
              <a:rPr lang="en-US" sz="3200" b="1" kern="0">
                <a:solidFill>
                  <a:srgbClr val="FF0000"/>
                </a:solidFill>
                <a:latin typeface="+mj-lt"/>
                <a:cs typeface="Arial" pitchFamily="34" charset="0"/>
              </a:rPr>
              <a:t>e</a:t>
            </a:r>
            <a:r>
              <a:rPr lang="en-US" sz="3200" b="1" kern="0">
                <a:solidFill>
                  <a:srgbClr val="7030A0"/>
                </a:solidFill>
                <a:latin typeface="+mj-lt"/>
                <a:cs typeface="Arial" pitchFamily="34" charset="0"/>
              </a:rPr>
              <a:t>w</a:t>
            </a:r>
            <a:r>
              <a:rPr lang="tr-TR" sz="3200" b="1" kern="0">
                <a:solidFill>
                  <a:srgbClr val="7030A0"/>
                </a:solidFill>
                <a:latin typeface="+mj-lt"/>
                <a:cs typeface="Arial" pitchFamily="34" charset="0"/>
              </a:rPr>
              <a:t>    -   </a:t>
            </a:r>
            <a:r>
              <a:rPr lang="en-US" sz="3200" b="1" kern="0">
                <a:solidFill>
                  <a:srgbClr val="7030A0"/>
                </a:solidFill>
                <a:latin typeface="+mj-lt"/>
                <a:cs typeface="Arial" pitchFamily="34" charset="0"/>
              </a:rPr>
              <a:t>new</a:t>
            </a:r>
            <a:r>
              <a:rPr lang="en-US" sz="3200" b="1" kern="0">
                <a:solidFill>
                  <a:srgbClr val="FF0000"/>
                </a:solidFill>
                <a:latin typeface="+mj-lt"/>
                <a:cs typeface="Arial" pitchFamily="34" charset="0"/>
              </a:rPr>
              <a:t>est</a:t>
            </a:r>
            <a:endParaRPr lang="tr-TR" sz="3200" b="1" kern="0">
              <a:solidFill>
                <a:srgbClr val="FF0000"/>
              </a:solidFill>
              <a:latin typeface="+mj-lt"/>
              <a:cs typeface="Arial" pitchFamily="34" charset="0"/>
            </a:endParaRPr>
          </a:p>
          <a:p>
            <a:pPr>
              <a:defRPr/>
            </a:pPr>
            <a:r>
              <a:rPr lang="en-US" sz="3200" b="1" kern="0">
                <a:solidFill>
                  <a:srgbClr val="7030A0"/>
                </a:solidFill>
                <a:latin typeface="+mj-lt"/>
                <a:cs typeface="Arial" pitchFamily="34" charset="0"/>
              </a:rPr>
              <a:t>sl</a:t>
            </a:r>
            <a:r>
              <a:rPr lang="en-US" sz="3200" b="1" kern="0">
                <a:solidFill>
                  <a:srgbClr val="FF0000"/>
                </a:solidFill>
                <a:latin typeface="+mj-lt"/>
                <a:cs typeface="Arial" pitchFamily="34" charset="0"/>
              </a:rPr>
              <a:t>o</a:t>
            </a:r>
            <a:r>
              <a:rPr lang="en-US" sz="3200" b="1" kern="0">
                <a:solidFill>
                  <a:srgbClr val="7030A0"/>
                </a:solidFill>
                <a:latin typeface="+mj-lt"/>
                <a:cs typeface="Arial" pitchFamily="34" charset="0"/>
              </a:rPr>
              <a:t>w</a:t>
            </a:r>
            <a:r>
              <a:rPr lang="tr-TR" sz="3200" b="1" kern="0">
                <a:solidFill>
                  <a:srgbClr val="7030A0"/>
                </a:solidFill>
                <a:latin typeface="+mj-lt"/>
                <a:cs typeface="Arial" pitchFamily="34" charset="0"/>
              </a:rPr>
              <a:t>   - </a:t>
            </a:r>
            <a:r>
              <a:rPr lang="en-US" sz="3200" b="1" kern="0">
                <a:solidFill>
                  <a:srgbClr val="7030A0"/>
                </a:solidFill>
                <a:latin typeface="+mj-lt"/>
                <a:cs typeface="Arial" pitchFamily="34" charset="0"/>
              </a:rPr>
              <a:t>  slow</a:t>
            </a:r>
            <a:r>
              <a:rPr lang="tr-TR" sz="3200" b="1" kern="0">
                <a:solidFill>
                  <a:srgbClr val="FF0000"/>
                </a:solidFill>
                <a:latin typeface="+mj-lt"/>
                <a:cs typeface="Arial" pitchFamily="34" charset="0"/>
              </a:rPr>
              <a:t>e</a:t>
            </a:r>
            <a:r>
              <a:rPr lang="en-US" sz="3200" b="1" kern="0">
                <a:solidFill>
                  <a:srgbClr val="FF0000"/>
                </a:solidFill>
                <a:latin typeface="+mj-lt"/>
                <a:cs typeface="Arial" pitchFamily="34" charset="0"/>
              </a:rPr>
              <a:t>st</a:t>
            </a:r>
            <a:endParaRPr lang="tr-TR" sz="3200" b="1" kern="0">
              <a:solidFill>
                <a:srgbClr val="FF0000"/>
              </a:solidFill>
              <a:latin typeface="+mj-lt"/>
              <a:cs typeface="Arial" pitchFamily="34" charset="0"/>
            </a:endParaRPr>
          </a:p>
          <a:p>
            <a:pPr>
              <a:defRPr/>
            </a:pPr>
            <a:r>
              <a:rPr lang="en-US" sz="3200" b="1" kern="0">
                <a:solidFill>
                  <a:srgbClr val="7030A0"/>
                </a:solidFill>
                <a:latin typeface="+mj-lt"/>
                <a:cs typeface="Arial" pitchFamily="34" charset="0"/>
              </a:rPr>
              <a:t>l</a:t>
            </a:r>
            <a:r>
              <a:rPr lang="en-US" sz="3200" b="1" kern="0">
                <a:solidFill>
                  <a:srgbClr val="FF0000"/>
                </a:solidFill>
                <a:latin typeface="+mj-lt"/>
                <a:cs typeface="Arial" pitchFamily="34" charset="0"/>
              </a:rPr>
              <a:t>o</a:t>
            </a:r>
            <a:r>
              <a:rPr lang="en-US" sz="3200" b="1" kern="0">
                <a:solidFill>
                  <a:srgbClr val="7030A0"/>
                </a:solidFill>
                <a:latin typeface="+mj-lt"/>
                <a:cs typeface="Arial" pitchFamily="34" charset="0"/>
              </a:rPr>
              <a:t>w</a:t>
            </a:r>
            <a:r>
              <a:rPr lang="tr-TR" sz="3200" b="1" kern="0">
                <a:solidFill>
                  <a:srgbClr val="7030A0"/>
                </a:solidFill>
                <a:latin typeface="+mj-lt"/>
                <a:cs typeface="Arial" pitchFamily="34" charset="0"/>
              </a:rPr>
              <a:t>  - </a:t>
            </a:r>
            <a:r>
              <a:rPr lang="en-US" sz="3200" b="1" kern="0">
                <a:solidFill>
                  <a:srgbClr val="7030A0"/>
                </a:solidFill>
                <a:latin typeface="+mj-lt"/>
                <a:cs typeface="Arial" pitchFamily="34" charset="0"/>
              </a:rPr>
              <a:t>     low</a:t>
            </a:r>
            <a:r>
              <a:rPr lang="tr-TR" sz="3200" b="1" kern="0">
                <a:solidFill>
                  <a:srgbClr val="FF0000"/>
                </a:solidFill>
                <a:latin typeface="+mj-lt"/>
                <a:cs typeface="Arial" pitchFamily="34" charset="0"/>
              </a:rPr>
              <a:t>e</a:t>
            </a:r>
            <a:r>
              <a:rPr lang="en-US" sz="3200" b="1" kern="0">
                <a:solidFill>
                  <a:srgbClr val="FF0000"/>
                </a:solidFill>
                <a:latin typeface="+mj-lt"/>
                <a:cs typeface="Arial" pitchFamily="34" charset="0"/>
              </a:rPr>
              <a:t>st</a:t>
            </a:r>
            <a:endParaRPr lang="tr-TR" sz="3200" b="1" kern="0">
              <a:solidFill>
                <a:srgbClr val="FF0000"/>
              </a:solidFill>
              <a:latin typeface="+mj-lt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/>
      <p:bldP spid="6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2449</TotalTime>
  <Words>632</Words>
  <Application>Microsoft Office PowerPoint</Application>
  <PresentationFormat>Custom</PresentationFormat>
  <Paragraphs>149</Paragraphs>
  <Slides>21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use superlative adjectives to compare three or more people,things, etc. </vt:lpstr>
      <vt:lpstr>PowerPoint Presentation</vt:lpstr>
      <vt:lpstr>PowerPoint Presentation</vt:lpstr>
      <vt:lpstr> If a short adjective ends in one vowel + consonant we                                                        (a,e,i,o,u)           (b,c,d,f,g,h,j,k,l,m...) double the consanant and add -est (except adjs ending “w”)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290</cp:revision>
  <dcterms:created xsi:type="dcterms:W3CDTF">2020-06-26T08:16:24Z</dcterms:created>
  <dcterms:modified xsi:type="dcterms:W3CDTF">2020-08-20T09:46:14Z</dcterms:modified>
</cp:coreProperties>
</file>